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charts/chart3.xml" ContentType="application/vnd.openxmlformats-officedocument.drawingml.chart+xml"/>
  <Override PartName="/ppt/notesSlides/notesSlide18.xml" ContentType="application/vnd.openxmlformats-officedocument.presentationml.notesSlide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charts/chart6.xml" ContentType="application/vnd.openxmlformats-officedocument.drawingml.chart+xml"/>
  <Override PartName="/ppt/theme/themeOverride1.xml" ContentType="application/vnd.openxmlformats-officedocument.themeOverr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charts/chart7.xml" ContentType="application/vnd.openxmlformats-officedocument.drawingml.chart+xml"/>
  <Override PartName="/ppt/notesSlides/notesSlide37.xml" ContentType="application/vnd.openxmlformats-officedocument.presentationml.notesSlide+xml"/>
  <Override PartName="/ppt/charts/chart8.xml" ContentType="application/vnd.openxmlformats-officedocument.drawingml.chart+xml"/>
  <Override PartName="/ppt/notesSlides/notesSlide38.xml" ContentType="application/vnd.openxmlformats-officedocument.presentationml.notesSlide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notesSlides/notesSlide39.xml" ContentType="application/vnd.openxmlformats-officedocument.presentationml.notesSlide+xml"/>
  <Override PartName="/ppt/charts/chart11.xml" ContentType="application/vnd.openxmlformats-officedocument.drawingml.chart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57"/>
  </p:notesMasterIdLst>
  <p:handoutMasterIdLst>
    <p:handoutMasterId r:id="rId58"/>
  </p:handoutMasterIdLst>
  <p:sldIdLst>
    <p:sldId id="467" r:id="rId2"/>
    <p:sldId id="614" r:id="rId3"/>
    <p:sldId id="620" r:id="rId4"/>
    <p:sldId id="619" r:id="rId5"/>
    <p:sldId id="622" r:id="rId6"/>
    <p:sldId id="623" r:id="rId7"/>
    <p:sldId id="581" r:id="rId8"/>
    <p:sldId id="613" r:id="rId9"/>
    <p:sldId id="612" r:id="rId10"/>
    <p:sldId id="598" r:id="rId11"/>
    <p:sldId id="602" r:id="rId12"/>
    <p:sldId id="643" r:id="rId13"/>
    <p:sldId id="690" r:id="rId14"/>
    <p:sldId id="642" r:id="rId15"/>
    <p:sldId id="644" r:id="rId16"/>
    <p:sldId id="645" r:id="rId17"/>
    <p:sldId id="646" r:id="rId18"/>
    <p:sldId id="647" r:id="rId19"/>
    <p:sldId id="649" r:id="rId20"/>
    <p:sldId id="692" r:id="rId21"/>
    <p:sldId id="652" r:id="rId22"/>
    <p:sldId id="474" r:id="rId23"/>
    <p:sldId id="650" r:id="rId24"/>
    <p:sldId id="648" r:id="rId25"/>
    <p:sldId id="654" r:id="rId26"/>
    <p:sldId id="656" r:id="rId27"/>
    <p:sldId id="658" r:id="rId28"/>
    <p:sldId id="659" r:id="rId29"/>
    <p:sldId id="657" r:id="rId30"/>
    <p:sldId id="660" r:id="rId31"/>
    <p:sldId id="662" r:id="rId32"/>
    <p:sldId id="663" r:id="rId33"/>
    <p:sldId id="664" r:id="rId34"/>
    <p:sldId id="492" r:id="rId35"/>
    <p:sldId id="327" r:id="rId36"/>
    <p:sldId id="666" r:id="rId37"/>
    <p:sldId id="667" r:id="rId38"/>
    <p:sldId id="668" r:id="rId39"/>
    <p:sldId id="695" r:id="rId40"/>
    <p:sldId id="694" r:id="rId41"/>
    <p:sldId id="669" r:id="rId42"/>
    <p:sldId id="670" r:id="rId43"/>
    <p:sldId id="673" r:id="rId44"/>
    <p:sldId id="674" r:id="rId45"/>
    <p:sldId id="702" r:id="rId46"/>
    <p:sldId id="676" r:id="rId47"/>
    <p:sldId id="675" r:id="rId48"/>
    <p:sldId id="677" r:id="rId49"/>
    <p:sldId id="678" r:id="rId50"/>
    <p:sldId id="698" r:id="rId51"/>
    <p:sldId id="699" r:id="rId52"/>
    <p:sldId id="700" r:id="rId53"/>
    <p:sldId id="696" r:id="rId54"/>
    <p:sldId id="701" r:id="rId55"/>
    <p:sldId id="681" r:id="rId56"/>
  </p:sldIdLst>
  <p:sldSz cx="9144000" cy="6858000" type="screen4x3"/>
  <p:notesSz cx="6648450" cy="9850438"/>
  <p:defaultTextStyle>
    <a:lvl1pPr marL="0" algn="l" rtl="0" latinLnBrk="0">
      <a:defRPr lang="de-DE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lang="de-DE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lang="de-DE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lang="de-DE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lang="de-DE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lang="de-DE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lang="de-DE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lang="de-DE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lang="de-DE" sz="1800" kern="1200">
        <a:solidFill>
          <a:schemeClr val="tx1"/>
        </a:solidFill>
        <a:latin typeface="+mn-lt"/>
        <a:ea typeface="+mn-ea"/>
        <a:cs typeface="+mn-cs"/>
      </a:defRPr>
    </a:lvl9pPr>
    <a:extLst/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3">
          <p15:clr>
            <a:srgbClr val="A4A3A4"/>
          </p15:clr>
        </p15:guide>
        <p15:guide id="2" pos="209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1B4E87"/>
    <a:srgbClr val="86CDD4"/>
    <a:srgbClr val="D90519"/>
    <a:srgbClr val="0C1996"/>
    <a:srgbClr val="7777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  <a:nwCell>
      <a:tcStyle>
        <a:tcBdr/>
      </a:tcStyle>
    </a:nwCell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  <a:nwCell>
      <a:tcStyle>
        <a:tcBdr/>
      </a:tcStyle>
    </a:nwCell>
  </a:tblStyle>
  <a:tblStyle styleId="{5C22544A-7EE6-4342-B048-85BDC9FD1C3A}" styleName="Medium Style 2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scrgbClr r="0" g="0" b="0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  <a:nwCell>
      <a:tcStyle>
        <a:tcBdr/>
      </a:tcStyle>
    </a:nwCell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  <a:neCell>
      <a:tcStyle>
        <a:tcBdr/>
      </a:tcStyle>
    </a:neCell>
    <a:nwCell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34" autoAdjust="0"/>
    <p:restoredTop sz="94718" autoAdjust="0"/>
  </p:normalViewPr>
  <p:slideViewPr>
    <p:cSldViewPr>
      <p:cViewPr>
        <p:scale>
          <a:sx n="75" d="100"/>
          <a:sy n="75" d="100"/>
        </p:scale>
        <p:origin x="912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2868" y="-108"/>
      </p:cViewPr>
      <p:guideLst>
        <p:guide orient="horz" pos="3103"/>
        <p:guide pos="209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notesMaster" Target="notesMasters/notesMaster1.xml"/><Relationship Id="rId61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5.xlsx"/><Relationship Id="rId1" Type="http://schemas.openxmlformats.org/officeDocument/2006/relationships/themeOverride" Target="../theme/themeOverride1.xm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5712869024653825"/>
          <c:y val="5.5019224186186121E-2"/>
          <c:w val="0.84287130975346169"/>
          <c:h val="0.81795570866141765"/>
        </c:manualLayout>
      </c:layout>
      <c:lineChart>
        <c:grouping val="standar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Inobhutnahmen</c:v>
                </c:pt>
              </c:strCache>
            </c:strRef>
          </c:tx>
          <c:spPr>
            <a:ln>
              <a:solidFill>
                <a:schemeClr val="bg1">
                  <a:lumMod val="75000"/>
                  <a:lumOff val="25000"/>
                </a:schemeClr>
              </a:solidFill>
            </a:ln>
          </c:spPr>
          <c:marker>
            <c:symbol val="circle"/>
            <c:size val="5"/>
          </c:marker>
          <c:dLbls>
            <c:numFmt formatCode="General" sourceLinked="0"/>
            <c:spPr>
              <a:noFill/>
              <a:ln>
                <a:noFill/>
              </a:ln>
              <a:effectLst>
                <a:outerShdw blurRad="50800" dist="50800" dir="5400000" algn="ctr" rotWithShape="0">
                  <a:schemeClr val="bg1"/>
                </a:outerShdw>
              </a:effectLst>
            </c:spPr>
            <c:txPr>
              <a:bodyPr/>
              <a:lstStyle/>
              <a:p>
                <a:pPr>
                  <a:defRPr sz="2500" baseline="0">
                    <a:solidFill>
                      <a:schemeClr val="bg1"/>
                    </a:solidFill>
                  </a:defRPr>
                </a:pPr>
                <a:endParaRPr lang="de-DE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Tabelle1!$A$2:$A$10</c:f>
              <c:numCache>
                <c:formatCode>General</c:formatCode>
                <c:ptCount val="9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</c:numCache>
            </c:numRef>
          </c:cat>
          <c:val>
            <c:numRef>
              <c:f>Tabelle1!$B$2:$B$10</c:f>
              <c:numCache>
                <c:formatCode>General</c:formatCode>
                <c:ptCount val="9"/>
                <c:pt idx="0">
                  <c:v>25998</c:v>
                </c:pt>
                <c:pt idx="1">
                  <c:v>32253</c:v>
                </c:pt>
                <c:pt idx="2">
                  <c:v>36343</c:v>
                </c:pt>
                <c:pt idx="3">
                  <c:v>40227</c:v>
                </c:pt>
                <c:pt idx="4">
                  <c:v>48059</c:v>
                </c:pt>
                <c:pt idx="5">
                  <c:v>77645</c:v>
                </c:pt>
                <c:pt idx="6">
                  <c:v>84230</c:v>
                </c:pt>
                <c:pt idx="7">
                  <c:v>61383</c:v>
                </c:pt>
                <c:pt idx="8">
                  <c:v>52590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71F-4A3B-B942-6035FF5192B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09718144"/>
        <c:axId val="109748224"/>
      </c:lineChart>
      <c:catAx>
        <c:axId val="109718144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500">
                <a:solidFill>
                  <a:schemeClr val="bg1"/>
                </a:solidFill>
              </a:defRPr>
            </a:pPr>
            <a:endParaRPr lang="de-DE"/>
          </a:p>
        </c:txPr>
        <c:crossAx val="109748224"/>
        <c:crosses val="autoZero"/>
        <c:auto val="1"/>
        <c:lblAlgn val="ctr"/>
        <c:lblOffset val="100"/>
        <c:noMultiLvlLbl val="0"/>
      </c:catAx>
      <c:valAx>
        <c:axId val="109748224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109718144"/>
        <c:crosses val="autoZero"/>
        <c:crossBetween val="between"/>
      </c:valAx>
    </c:plotArea>
    <c:plotVisOnly val="1"/>
    <c:dispBlanksAs val="gap"/>
    <c:showDLblsOverMax val="0"/>
  </c:chart>
  <c:spPr>
    <a:noFill/>
  </c:spPr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Tabelle1!$B$1</c:f>
              <c:strCache>
                <c:ptCount val="1"/>
                <c:pt idx="0">
                  <c:v>Spalte1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tx1"/>
              </a:solidFill>
            </a:ln>
            <a:effectLst/>
          </c:spPr>
          <c:dPt>
            <c:idx val="0"/>
            <c:bubble3D val="0"/>
            <c:spPr>
              <a:solidFill>
                <a:srgbClr val="1B4E87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0-483E-4E7D-A169-D3901E581A7A}"/>
              </c:ext>
            </c:extLst>
          </c:dPt>
          <c:dPt>
            <c:idx val="1"/>
            <c:bubble3D val="0"/>
            <c:spPr>
              <a:solidFill>
                <a:srgbClr val="86CDD4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483E-4E7D-A169-D3901E581A7A}"/>
              </c:ext>
            </c:extLst>
          </c:dPt>
          <c:dPt>
            <c:idx val="2"/>
            <c:bubble3D val="0"/>
            <c:spPr>
              <a:solidFill>
                <a:schemeClr val="accent1">
                  <a:lumMod val="75000"/>
                </a:schemeClr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483E-4E7D-A169-D3901E581A7A}"/>
              </c:ext>
            </c:extLst>
          </c:dPt>
          <c:dLbls>
            <c:dLbl>
              <c:idx val="0"/>
              <c:layout>
                <c:manualLayout>
                  <c:x val="-9.5208773569150223E-2"/>
                  <c:y val="-0.2209063329447689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83E-4E7D-A169-D3901E581A7A}"/>
                </c:ext>
              </c:extLst>
            </c:dLbl>
            <c:spPr>
              <a:noFill/>
              <a:ln w="25367">
                <a:noFill/>
              </a:ln>
            </c:spPr>
            <c:txPr>
              <a:bodyPr rot="0" vert="horz"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Tabelle1!$A$2:$A$3</c:f>
              <c:strCache>
                <c:ptCount val="2"/>
                <c:pt idx="0">
                  <c:v>Männlich</c:v>
                </c:pt>
                <c:pt idx="1">
                  <c:v>Weiblich</c:v>
                </c:pt>
              </c:strCache>
            </c:strRef>
          </c:cat>
          <c:val>
            <c:numRef>
              <c:f>Tabelle1!$B$2:$B$3</c:f>
              <c:numCache>
                <c:formatCode>0%</c:formatCode>
                <c:ptCount val="2"/>
                <c:pt idx="0">
                  <c:v>0.90800000000000003</c:v>
                </c:pt>
                <c:pt idx="1">
                  <c:v>9.2000000000000026E-2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83E-4E7D-A169-D3901E581A7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367">
          <a:noFill/>
        </a:ln>
      </c:spPr>
    </c:plotArea>
    <c:legend>
      <c:legendPos val="b"/>
      <c:layout>
        <c:manualLayout>
          <c:xMode val="edge"/>
          <c:yMode val="edge"/>
          <c:x val="0.33125913539640922"/>
          <c:y val="0.85322660541640893"/>
          <c:w val="0.35062841865684352"/>
          <c:h val="7.1656393940364799E-2"/>
        </c:manualLayout>
      </c:layout>
      <c:overlay val="0"/>
      <c:txPr>
        <a:bodyPr/>
        <a:lstStyle/>
        <a:p>
          <a:pPr>
            <a:defRPr sz="1800"/>
          </a:pPr>
          <a:endParaRPr lang="de-DE"/>
        </a:p>
      </c:txPr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398">
          <a:latin typeface="Calibri" panose="020F0502020204030204" pitchFamily="34" charset="0"/>
          <a:cs typeface="Calibri" panose="020F0502020204030204" pitchFamily="34" charset="0"/>
        </a:defRPr>
      </a:pPr>
      <a:endParaRPr lang="de-DE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Weiblich</c:v>
                </c:pt>
              </c:strCache>
            </c:strRef>
          </c:tx>
          <c:spPr>
            <a:solidFill>
              <a:srgbClr val="00B0F0"/>
            </a:solidFill>
            <a:ln>
              <a:solidFill>
                <a:srgbClr val="FFFFFF"/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1.5337804357937773E-2"/>
                  <c:y val="-2.631962949390366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8FB-480E-979F-9883B602355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Tabelle1!$A$2:$A$4</c:f>
              <c:numCache>
                <c:formatCode>General</c:formatCode>
                <c:ptCount val="3"/>
              </c:numCache>
            </c:numRef>
          </c:cat>
          <c:val>
            <c:numRef>
              <c:f>Tabelle1!$B$2:$B$4</c:f>
              <c:numCache>
                <c:formatCode>0%</c:formatCode>
                <c:ptCount val="3"/>
                <c:pt idx="0">
                  <c:v>0.14000000000000001</c:v>
                </c:pt>
                <c:pt idx="1">
                  <c:v>6.2000000000000034E-2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8FB-480E-979F-9883B6023555}"/>
            </c:ext>
          </c:extLst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Männlich</c:v>
                </c:pt>
              </c:strCache>
            </c:strRef>
          </c:tx>
          <c:spPr>
            <a:solidFill>
              <a:srgbClr val="1B4E87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Tabelle1!$A$2:$A$4</c:f>
              <c:numCache>
                <c:formatCode>General</c:formatCode>
                <c:ptCount val="3"/>
              </c:numCache>
            </c:numRef>
          </c:cat>
          <c:val>
            <c:numRef>
              <c:f>Tabelle1!$C$2:$C$4</c:f>
              <c:numCache>
                <c:formatCode>0%</c:formatCode>
                <c:ptCount val="3"/>
                <c:pt idx="0">
                  <c:v>0.86000000000000054</c:v>
                </c:pt>
                <c:pt idx="1">
                  <c:v>0.93799999999999994</c:v>
                </c:pt>
                <c:pt idx="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8FB-480E-979F-9883B602355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overlap val="100"/>
        <c:axId val="69591808"/>
        <c:axId val="69593344"/>
      </c:barChart>
      <c:catAx>
        <c:axId val="6959180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244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de-DE"/>
          </a:p>
        </c:txPr>
        <c:crossAx val="69593344"/>
        <c:crosses val="autoZero"/>
        <c:auto val="1"/>
        <c:lblAlgn val="ctr"/>
        <c:lblOffset val="100"/>
        <c:noMultiLvlLbl val="0"/>
      </c:catAx>
      <c:valAx>
        <c:axId val="69593344"/>
        <c:scaling>
          <c:orientation val="minMax"/>
          <c:max val="1"/>
          <c:min val="0"/>
        </c:scaling>
        <c:delete val="0"/>
        <c:axPos val="b"/>
        <c:numFmt formatCode="0%" sourceLinked="1"/>
        <c:majorTickMark val="none"/>
        <c:minorTickMark val="none"/>
        <c:tickLblPos val="nextTo"/>
        <c:txPr>
          <a:bodyPr rot="-60000000" vert="horz"/>
          <a:lstStyle/>
          <a:p>
            <a:pPr>
              <a:defRPr/>
            </a:pPr>
            <a:endParaRPr lang="de-DE"/>
          </a:p>
        </c:txPr>
        <c:crossAx val="69591808"/>
        <c:crosses val="max"/>
        <c:crossBetween val="between"/>
      </c:valAx>
      <c:spPr>
        <a:noFill/>
        <a:ln w="25367">
          <a:noFill/>
        </a:ln>
      </c:spPr>
    </c:plotArea>
    <c:legend>
      <c:legendPos val="b"/>
      <c:overlay val="0"/>
      <c:txPr>
        <a:bodyPr/>
        <a:lstStyle/>
        <a:p>
          <a:pPr>
            <a:defRPr>
              <a:latin typeface="Palatino Linotype" panose="02040502050505030304" pitchFamily="18" charset="0"/>
            </a:defRPr>
          </a:pPr>
          <a:endParaRPr lang="de-DE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600" b="1">
          <a:latin typeface="+mn-lt"/>
          <a:cs typeface="Calibri" panose="020F0502020204030204" pitchFamily="34" charset="0"/>
        </a:defRPr>
      </a:pPr>
      <a:endParaRPr lang="de-DE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Tabelle1!$B$1</c:f>
              <c:strCache>
                <c:ptCount val="1"/>
                <c:pt idx="0">
                  <c:v>Verkauf</c:v>
                </c:pt>
              </c:strCache>
            </c:strRef>
          </c:tx>
          <c:explosion val="25"/>
          <c:dPt>
            <c:idx val="0"/>
            <c:bubble3D val="0"/>
            <c:spPr>
              <a:solidFill>
                <a:schemeClr val="accent1"/>
              </a:solidFill>
            </c:spPr>
            <c:extLst>
              <c:ext xmlns:c16="http://schemas.microsoft.com/office/drawing/2014/chart" uri="{C3380CC4-5D6E-409C-BE32-E72D297353CC}">
                <c16:uniqueId val="{00000000-C742-43BD-AF70-1FFC845770B4}"/>
              </c:ext>
            </c:extLst>
          </c:dPt>
          <c:dLbls>
            <c:dLbl>
              <c:idx val="0"/>
              <c:layout>
                <c:manualLayout>
                  <c:x val="-0.14601730381895894"/>
                  <c:y val="-0.18241108130842695"/>
                </c:manualLayout>
              </c:layout>
              <c:tx>
                <c:rich>
                  <a:bodyPr/>
                  <a:lstStyle/>
                  <a:p>
                    <a:pPr>
                      <a:defRPr sz="250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defRPr>
                    </a:pPr>
                    <a:r>
                      <a:rPr lang="en-US" dirty="0">
                        <a:latin typeface="Palatino Linotype" panose="02040502050505030304" pitchFamily="18" charset="0"/>
                      </a:rPr>
                      <a:t>80%</a:t>
                    </a:r>
                  </a:p>
                </c:rich>
              </c:tx>
              <c:spPr/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742-43BD-AF70-1FFC845770B4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742-43BD-AF70-1FFC845770B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500">
                    <a:latin typeface="Palatino Linotype" panose="02040502050505030304" pitchFamily="18" charset="0"/>
                  </a:defRPr>
                </a:pPr>
                <a:endParaRPr lang="de-D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Tabelle1!$A$2:$A$3</c:f>
              <c:strCache>
                <c:ptCount val="1"/>
                <c:pt idx="0">
                  <c:v>jünger als 6 Jahre</c:v>
                </c:pt>
              </c:strCache>
            </c:strRef>
          </c:cat>
          <c:val>
            <c:numRef>
              <c:f>Tabelle1!$B$2:$B$3</c:f>
              <c:numCache>
                <c:formatCode>0%</c:formatCode>
                <c:ptCount val="2"/>
                <c:pt idx="0">
                  <c:v>0.78</c:v>
                </c:pt>
                <c:pt idx="1">
                  <c:v>0.22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742-43BD-AF70-1FFC845770B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egendEntry>
        <c:idx val="1"/>
        <c:delete val="1"/>
      </c:legendEntry>
      <c:layout>
        <c:manualLayout>
          <c:xMode val="edge"/>
          <c:yMode val="edge"/>
          <c:x val="0.11348983889693981"/>
          <c:y val="0.51488167981335409"/>
          <c:w val="0.56087755368953374"/>
          <c:h val="0.11704949450061104"/>
        </c:manualLayout>
      </c:layout>
      <c:overlay val="0"/>
      <c:txPr>
        <a:bodyPr/>
        <a:lstStyle/>
        <a:p>
          <a:pPr>
            <a:defRPr sz="2500">
              <a:solidFill>
                <a:schemeClr val="tx1"/>
              </a:solidFill>
              <a:latin typeface="Palatino Linotype" panose="02040502050505030304" pitchFamily="18" charset="0"/>
            </a:defRPr>
          </a:pPr>
          <a:endParaRPr lang="de-DE"/>
        </a:p>
      </c:txPr>
    </c:legend>
    <c:plotVisOnly val="1"/>
    <c:dispBlanksAs val="gap"/>
    <c:showDLblsOverMax val="0"/>
  </c:chart>
  <c:txPr>
    <a:bodyPr/>
    <a:lstStyle/>
    <a:p>
      <a:pPr>
        <a:defRPr sz="1800">
          <a:solidFill>
            <a:schemeClr val="bg1"/>
          </a:solidFill>
        </a:defRPr>
      </a:pPr>
      <a:endParaRPr lang="de-DE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Tabelle1!$B$1</c:f>
              <c:strCache>
                <c:ptCount val="1"/>
                <c:pt idx="0">
                  <c:v>Verkauf</c:v>
                </c:pt>
              </c:strCache>
            </c:strRef>
          </c:tx>
          <c:dPt>
            <c:idx val="0"/>
            <c:bubble3D val="0"/>
            <c:spPr>
              <a:solidFill>
                <a:srgbClr val="00B0F0"/>
              </a:solidFill>
            </c:spPr>
            <c:extLst>
              <c:ext xmlns:c16="http://schemas.microsoft.com/office/drawing/2014/chart" uri="{C3380CC4-5D6E-409C-BE32-E72D297353CC}">
                <c16:uniqueId val="{00000000-83A3-4946-92C4-19B84FF3B01D}"/>
              </c:ext>
            </c:extLst>
          </c:dPt>
          <c:dPt>
            <c:idx val="1"/>
            <c:bubble3D val="0"/>
            <c:spPr>
              <a:solidFill>
                <a:srgbClr val="1B4E87"/>
              </a:solidFill>
            </c:spPr>
            <c:extLst>
              <c:ext xmlns:c16="http://schemas.microsoft.com/office/drawing/2014/chart" uri="{C3380CC4-5D6E-409C-BE32-E72D297353CC}">
                <c16:uniqueId val="{00000001-83A3-4946-92C4-19B84FF3B01D}"/>
              </c:ext>
            </c:extLst>
          </c:dPt>
          <c:cat>
            <c:strRef>
              <c:f>Tabelle1!$A$2:$A$3</c:f>
              <c:strCache>
                <c:ptCount val="2"/>
                <c:pt idx="0">
                  <c:v>Männer in Deutschland</c:v>
                </c:pt>
                <c:pt idx="1">
                  <c:v>Männer mit pädoph. Neig. (1%)</c:v>
                </c:pt>
              </c:strCache>
            </c:strRef>
          </c:cat>
          <c:val>
            <c:numRef>
              <c:f>Tabelle1!$B$2:$B$3</c:f>
              <c:numCache>
                <c:formatCode>General</c:formatCode>
                <c:ptCount val="2"/>
                <c:pt idx="0">
                  <c:v>40800000</c:v>
                </c:pt>
                <c:pt idx="1">
                  <c:v>408000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A68-4B07-B39E-CFCD6995DE0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Tabelle1!$B$1</c:f>
              <c:strCache>
                <c:ptCount val="1"/>
                <c:pt idx="0">
                  <c:v>Verkauf</c:v>
                </c:pt>
              </c:strCache>
            </c:strRef>
          </c:tx>
          <c:dPt>
            <c:idx val="0"/>
            <c:bubble3D val="0"/>
            <c:spPr>
              <a:solidFill>
                <a:srgbClr val="00B0F0"/>
              </a:solidFill>
            </c:spPr>
            <c:extLst>
              <c:ext xmlns:c16="http://schemas.microsoft.com/office/drawing/2014/chart" uri="{C3380CC4-5D6E-409C-BE32-E72D297353CC}">
                <c16:uniqueId val="{00000001-8CAD-43B3-929C-D8A6FFB10C17}"/>
              </c:ext>
            </c:extLst>
          </c:dPt>
          <c:dPt>
            <c:idx val="1"/>
            <c:bubble3D val="0"/>
            <c:spPr>
              <a:solidFill>
                <a:srgbClr val="1B4E87"/>
              </a:solidFill>
            </c:spPr>
            <c:extLst>
              <c:ext xmlns:c16="http://schemas.microsoft.com/office/drawing/2014/chart" uri="{C3380CC4-5D6E-409C-BE32-E72D297353CC}">
                <c16:uniqueId val="{00000003-8CAD-43B3-929C-D8A6FFB10C17}"/>
              </c:ext>
            </c:extLst>
          </c:dPt>
          <c:cat>
            <c:strRef>
              <c:f>Tabelle1!$A$2:$A$3</c:f>
              <c:strCache>
                <c:ptCount val="2"/>
                <c:pt idx="0">
                  <c:v>Männer in Deutschland</c:v>
                </c:pt>
                <c:pt idx="1">
                  <c:v>Männer mit pädoph. Neig. (1%)</c:v>
                </c:pt>
              </c:strCache>
            </c:strRef>
          </c:cat>
          <c:val>
            <c:numRef>
              <c:f>Tabelle1!$B$2:$B$3</c:f>
              <c:numCache>
                <c:formatCode>General</c:formatCode>
                <c:ptCount val="2"/>
                <c:pt idx="0">
                  <c:v>40800000</c:v>
                </c:pt>
                <c:pt idx="1">
                  <c:v>408000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CAD-43B3-929C-D8A6FFB10C1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2.8144354178834831E-3"/>
          <c:y val="1.2080088513757262E-2"/>
          <c:w val="0.52645421194335351"/>
          <c:h val="0.72774567689899117"/>
        </c:manualLayout>
      </c:layout>
      <c:pieChart>
        <c:varyColors val="1"/>
        <c:ser>
          <c:idx val="0"/>
          <c:order val="0"/>
          <c:tx>
            <c:strRef>
              <c:f>Tabelle1!$B$1</c:f>
              <c:strCache>
                <c:ptCount val="1"/>
                <c:pt idx="0">
                  <c:v>Spalte1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  <a:effectLst/>
          </c:spPr>
          <c:dPt>
            <c:idx val="0"/>
            <c:bubble3D val="0"/>
            <c:spPr>
              <a:solidFill>
                <a:srgbClr val="00B0F0"/>
              </a:solidFill>
              <a:ln>
                <a:solidFill>
                  <a:schemeClr val="bg1">
                    <a:lumMod val="5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0-7893-42D4-AA36-0FCDD6623CFB}"/>
              </c:ext>
            </c:extLst>
          </c:dPt>
          <c:dPt>
            <c:idx val="1"/>
            <c:bubble3D val="0"/>
            <c:spPr>
              <a:solidFill>
                <a:srgbClr val="0070C0"/>
              </a:solidFill>
              <a:ln>
                <a:solidFill>
                  <a:schemeClr val="bg1">
                    <a:lumMod val="5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7893-42D4-AA36-0FCDD6623CFB}"/>
              </c:ext>
            </c:extLst>
          </c:dPt>
          <c:dPt>
            <c:idx val="2"/>
            <c:bubble3D val="0"/>
            <c:spPr>
              <a:solidFill>
                <a:srgbClr val="1B4E87"/>
              </a:solidFill>
              <a:ln>
                <a:solidFill>
                  <a:schemeClr val="bg1">
                    <a:lumMod val="5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7893-42D4-AA36-0FCDD6623CFB}"/>
              </c:ext>
            </c:extLst>
          </c:dPt>
          <c:dPt>
            <c:idx val="3"/>
            <c:bubble3D val="0"/>
            <c:spPr>
              <a:solidFill>
                <a:srgbClr val="86CDD4"/>
              </a:solidFill>
              <a:ln>
                <a:solidFill>
                  <a:schemeClr val="bg1">
                    <a:lumMod val="5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7893-42D4-AA36-0FCDD6623CFB}"/>
              </c:ext>
            </c:extLst>
          </c:dPt>
          <c:dLbls>
            <c:dLbl>
              <c:idx val="2"/>
              <c:layout>
                <c:manualLayout>
                  <c:x val="-5.9206071077019924E-2"/>
                  <c:y val="-5.6540140897586716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7893-42D4-AA36-0FCDD6623CFB}"/>
                </c:ext>
              </c:extLst>
            </c:dLbl>
            <c:dLbl>
              <c:idx val="1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7893-42D4-AA36-0FCDD6623CFB}"/>
                </c:ext>
              </c:extLst>
            </c:dLbl>
            <c:spPr>
              <a:noFill/>
              <a:ln w="17363">
                <a:noFill/>
              </a:ln>
            </c:spPr>
            <c:txPr>
              <a:bodyPr rot="0" vert="horz"/>
              <a:lstStyle/>
              <a:p>
                <a:pPr>
                  <a:defRPr>
                    <a:latin typeface="Palatino Linotype" panose="02040502050505030304" pitchFamily="18" charset="0"/>
                  </a:defRPr>
                </a:pPr>
                <a:endParaRPr lang="de-D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Tabelle1!$A$2:$A$5</c:f>
              <c:strCache>
                <c:ptCount val="4"/>
                <c:pt idx="0">
                  <c:v>Sexualisierte Gewalt ohne Körperkontakt</c:v>
                </c:pt>
                <c:pt idx="1">
                  <c:v>Sexuelle Grenzverletzungen</c:v>
                </c:pt>
                <c:pt idx="2">
                  <c:v>Sexualisierte Gewalt mit Körperkontakt</c:v>
                </c:pt>
                <c:pt idx="3">
                  <c:v>Kein Ereignis sexualisierter Gewalt</c:v>
                </c:pt>
              </c:strCache>
            </c:strRef>
          </c:cat>
          <c:val>
            <c:numRef>
              <c:f>Tabelle1!$B$2:$B$5</c:f>
              <c:numCache>
                <c:formatCode>0%</c:formatCode>
                <c:ptCount val="4"/>
                <c:pt idx="0">
                  <c:v>0.16000000000000009</c:v>
                </c:pt>
                <c:pt idx="1">
                  <c:v>0.17900000000000021</c:v>
                </c:pt>
                <c:pt idx="2">
                  <c:v>3.3000000000000002E-2</c:v>
                </c:pt>
                <c:pt idx="3">
                  <c:v>0.62800000000000145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7893-42D4-AA36-0FCDD6623CF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 w="17386">
          <a:noFill/>
        </a:ln>
      </c:spPr>
    </c:plotArea>
    <c:legend>
      <c:legendPos val="b"/>
      <c:legendEntry>
        <c:idx val="0"/>
        <c:txPr>
          <a:bodyPr/>
          <a:lstStyle/>
          <a:p>
            <a:pPr>
              <a:defRPr>
                <a:latin typeface="Palatino Linotype" panose="02040502050505030304" pitchFamily="18" charset="0"/>
              </a:defRPr>
            </a:pPr>
            <a:endParaRPr lang="de-DE"/>
          </a:p>
        </c:txPr>
      </c:legendEntry>
      <c:legendEntry>
        <c:idx val="1"/>
        <c:txPr>
          <a:bodyPr/>
          <a:lstStyle/>
          <a:p>
            <a:pPr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pPr>
            <a:endParaRPr lang="de-DE"/>
          </a:p>
        </c:txPr>
      </c:legendEntry>
      <c:legendEntry>
        <c:idx val="2"/>
        <c:txPr>
          <a:bodyPr/>
          <a:lstStyle/>
          <a:p>
            <a:pPr>
              <a:defRPr>
                <a:latin typeface="Palatino Linotype" panose="02040502050505030304" pitchFamily="18" charset="0"/>
              </a:defRPr>
            </a:pPr>
            <a:endParaRPr lang="de-DE"/>
          </a:p>
        </c:txPr>
      </c:legendEntry>
      <c:legendEntry>
        <c:idx val="3"/>
        <c:txPr>
          <a:bodyPr/>
          <a:lstStyle/>
          <a:p>
            <a:pPr>
              <a:defRPr b="1">
                <a:latin typeface="Palatino Linotype" panose="02040502050505030304" pitchFamily="18" charset="0"/>
              </a:defRPr>
            </a:pPr>
            <a:endParaRPr lang="de-DE"/>
          </a:p>
        </c:txPr>
      </c:legendEntry>
      <c:layout>
        <c:manualLayout>
          <c:xMode val="edge"/>
          <c:yMode val="edge"/>
          <c:x val="0.40834957731969257"/>
          <c:y val="0.63109521316505324"/>
          <c:w val="0.58721237197055165"/>
          <c:h val="0.24641554286966652"/>
        </c:manualLayout>
      </c:layout>
      <c:overlay val="0"/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600" b="1">
          <a:solidFill>
            <a:schemeClr val="tx1"/>
          </a:solidFill>
          <a:latin typeface="+mn-lt"/>
          <a:cs typeface="Calibri" panose="020F0502020204030204" pitchFamily="34" charset="0"/>
        </a:defRPr>
      </a:pPr>
      <a:endParaRPr lang="de-DE"/>
    </a:p>
  </c:txPr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Tabelle1!$B$1</c:f>
              <c:strCache>
                <c:ptCount val="1"/>
                <c:pt idx="0">
                  <c:v>Verkauf</c:v>
                </c:pt>
              </c:strCache>
            </c:strRef>
          </c:tx>
          <c:dPt>
            <c:idx val="0"/>
            <c:bubble3D val="0"/>
            <c:spPr>
              <a:solidFill>
                <a:srgbClr val="0070C0"/>
              </a:solidFill>
            </c:spPr>
            <c:extLst>
              <c:ext xmlns:c16="http://schemas.microsoft.com/office/drawing/2014/chart" uri="{C3380CC4-5D6E-409C-BE32-E72D297353CC}">
                <c16:uniqueId val="{00000001-D23D-4840-9D21-70BDC770F3A0}"/>
              </c:ext>
            </c:extLst>
          </c:dPt>
          <c:dPt>
            <c:idx val="1"/>
            <c:bubble3D val="0"/>
            <c:spPr>
              <a:solidFill>
                <a:srgbClr val="1B4E87"/>
              </a:solidFill>
            </c:spPr>
            <c:extLst>
              <c:ext xmlns:c16="http://schemas.microsoft.com/office/drawing/2014/chart" uri="{C3380CC4-5D6E-409C-BE32-E72D297353CC}">
                <c16:uniqueId val="{00000000-D23D-4840-9D21-70BDC770F3A0}"/>
              </c:ext>
            </c:extLst>
          </c:dPt>
          <c:cat>
            <c:strRef>
              <c:f>Tabelle1!$A$2:$A$3</c:f>
              <c:strCache>
                <c:ptCount val="2"/>
                <c:pt idx="0">
                  <c:v>Männer in Deutschland</c:v>
                </c:pt>
                <c:pt idx="1">
                  <c:v>Männer mit pädoph. Neig. (1%)</c:v>
                </c:pt>
              </c:strCache>
            </c:strRef>
          </c:cat>
          <c:val>
            <c:numRef>
              <c:f>Tabelle1!$B$2:$B$3</c:f>
              <c:numCache>
                <c:formatCode>0%</c:formatCode>
                <c:ptCount val="2"/>
                <c:pt idx="0">
                  <c:v>0.95000000000000062</c:v>
                </c:pt>
                <c:pt idx="1">
                  <c:v>0.05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F97-498B-9C48-457C85AFE12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Tabelle1!$B$1</c:f>
              <c:strCache>
                <c:ptCount val="1"/>
                <c:pt idx="0">
                  <c:v>Verkauf</c:v>
                </c:pt>
              </c:strCache>
            </c:strRef>
          </c:tx>
          <c:spPr>
            <a:ln>
              <a:solidFill>
                <a:srgbClr val="FFFFFF"/>
              </a:solidFill>
            </a:ln>
          </c:spPr>
          <c:dPt>
            <c:idx val="0"/>
            <c:bubble3D val="0"/>
            <c:spPr>
              <a:solidFill>
                <a:srgbClr val="1B4E87"/>
              </a:solidFill>
              <a:ln>
                <a:solidFill>
                  <a:srgbClr val="FFFFFF"/>
                </a:solidFill>
              </a:ln>
            </c:spPr>
            <c:extLst>
              <c:ext xmlns:c16="http://schemas.microsoft.com/office/drawing/2014/chart" uri="{C3380CC4-5D6E-409C-BE32-E72D297353CC}">
                <c16:uniqueId val="{00000001-26C7-4E54-AB3B-7A8878F13791}"/>
              </c:ext>
            </c:extLst>
          </c:dPt>
          <c:dPt>
            <c:idx val="1"/>
            <c:bubble3D val="0"/>
            <c:spPr>
              <a:solidFill>
                <a:srgbClr val="0070C0"/>
              </a:solidFill>
              <a:ln>
                <a:solidFill>
                  <a:srgbClr val="FFFFFF"/>
                </a:solidFill>
              </a:ln>
            </c:spPr>
            <c:extLst>
              <c:ext xmlns:c16="http://schemas.microsoft.com/office/drawing/2014/chart" uri="{C3380CC4-5D6E-409C-BE32-E72D297353CC}">
                <c16:uniqueId val="{00000000-26C7-4E54-AB3B-7A8878F13791}"/>
              </c:ext>
            </c:extLst>
          </c:dPt>
          <c:dPt>
            <c:idx val="2"/>
            <c:bubble3D val="0"/>
            <c:spPr>
              <a:solidFill>
                <a:srgbClr val="00B0F0"/>
              </a:solidFill>
              <a:ln>
                <a:solidFill>
                  <a:srgbClr val="FFFFFF"/>
                </a:solidFill>
              </a:ln>
            </c:spPr>
            <c:extLst>
              <c:ext xmlns:c16="http://schemas.microsoft.com/office/drawing/2014/chart" uri="{C3380CC4-5D6E-409C-BE32-E72D297353CC}">
                <c16:uniqueId val="{00000002-26C7-4E54-AB3B-7A8878F13791}"/>
              </c:ext>
            </c:extLst>
          </c:dPt>
          <c:cat>
            <c:strRef>
              <c:f>Tabelle1!$A$2:$A$4</c:f>
              <c:strCache>
                <c:ptCount val="3"/>
                <c:pt idx="0">
                  <c:v>Männer in Deutschland</c:v>
                </c:pt>
                <c:pt idx="1">
                  <c:v>Männer mit pädoph. Neig. (1%)</c:v>
                </c:pt>
                <c:pt idx="2">
                  <c:v>Männer</c:v>
                </c:pt>
              </c:strCache>
            </c:strRef>
          </c:cat>
          <c:val>
            <c:numRef>
              <c:f>Tabelle1!$B$2:$B$4</c:f>
              <c:numCache>
                <c:formatCode>0%</c:formatCode>
                <c:ptCount val="3"/>
                <c:pt idx="0">
                  <c:v>0.5</c:v>
                </c:pt>
                <c:pt idx="1">
                  <c:v>0.25</c:v>
                </c:pt>
                <c:pt idx="2">
                  <c:v>0.25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F29-4D4C-93FE-8EBD02E909F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Tabelle1!$B$1</c:f>
              <c:strCache>
                <c:ptCount val="1"/>
                <c:pt idx="0">
                  <c:v>Spalte1</c:v>
                </c:pt>
              </c:strCache>
            </c:strRef>
          </c:tx>
          <c:spPr>
            <a:solidFill>
              <a:srgbClr val="FF9933"/>
            </a:solidFill>
            <a:ln>
              <a:noFill/>
            </a:ln>
            <a:effectLst/>
          </c:spPr>
          <c:dPt>
            <c:idx val="0"/>
            <c:bubble3D val="0"/>
            <c:spPr>
              <a:solidFill>
                <a:srgbClr val="86CDD4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0-EA20-4B26-9B7D-AB5C29C32510}"/>
              </c:ext>
            </c:extLst>
          </c:dPt>
          <c:dPt>
            <c:idx val="1"/>
            <c:bubble3D val="0"/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EA20-4B26-9B7D-AB5C29C32510}"/>
              </c:ext>
            </c:extLst>
          </c:dPt>
          <c:dPt>
            <c:idx val="2"/>
            <c:bubble3D val="0"/>
            <c:spPr>
              <a:solidFill>
                <a:srgbClr val="1B4E87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EA20-4B26-9B7D-AB5C29C32510}"/>
              </c:ext>
            </c:extLst>
          </c:dPt>
          <c:dLbls>
            <c:dLbl>
              <c:idx val="0"/>
              <c:layout>
                <c:manualLayout>
                  <c:x val="-7.3921755172742893E-3"/>
                  <c:y val="8.11734498169417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A20-4B26-9B7D-AB5C29C32510}"/>
                </c:ext>
              </c:extLst>
            </c:dLbl>
            <c:dLbl>
              <c:idx val="2"/>
              <c:layout>
                <c:manualLayout>
                  <c:x val="0.13477124892313985"/>
                  <c:y val="-0.2104530596063877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A20-4B26-9B7D-AB5C29C32510}"/>
                </c:ext>
              </c:extLst>
            </c:dLbl>
            <c:spPr>
              <a:noFill/>
              <a:ln w="25367">
                <a:noFill/>
              </a:ln>
            </c:spPr>
            <c:txPr>
              <a:bodyPr rot="0" vert="horz"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Tabelle1!$A$2:$A$4</c:f>
              <c:strCache>
                <c:ptCount val="3"/>
                <c:pt idx="0">
                  <c:v>Jünger als 14 Jahre</c:v>
                </c:pt>
                <c:pt idx="1">
                  <c:v>14 bis 17 Jahre</c:v>
                </c:pt>
                <c:pt idx="2">
                  <c:v>Älter als 17 Jahre</c:v>
                </c:pt>
              </c:strCache>
            </c:strRef>
          </c:cat>
          <c:val>
            <c:numRef>
              <c:f>Tabelle1!$B$2:$B$4</c:f>
              <c:numCache>
                <c:formatCode>0%</c:formatCode>
                <c:ptCount val="3"/>
                <c:pt idx="0">
                  <c:v>1.2999999999999999E-2</c:v>
                </c:pt>
                <c:pt idx="1">
                  <c:v>0.17299999999999999</c:v>
                </c:pt>
                <c:pt idx="2">
                  <c:v>0.81399999999999995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A20-4B26-9B7D-AB5C29C3251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367">
          <a:noFill/>
        </a:ln>
      </c:spPr>
    </c:plotArea>
    <c:legend>
      <c:legendPos val="t"/>
      <c:layout>
        <c:manualLayout>
          <c:xMode val="edge"/>
          <c:yMode val="edge"/>
          <c:x val="8.2611517343143412E-2"/>
          <c:y val="0.92855140139836367"/>
          <c:w val="0.89999996088071588"/>
          <c:h val="7.1448598601636423E-2"/>
        </c:manualLayout>
      </c:layout>
      <c:overlay val="0"/>
      <c:txPr>
        <a:bodyPr/>
        <a:lstStyle/>
        <a:p>
          <a:pPr>
            <a:defRPr sz="1800"/>
          </a:pPr>
          <a:endParaRPr lang="de-DE"/>
        </a:p>
      </c:txPr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398">
          <a:latin typeface="Calibri" panose="020F0502020204030204" pitchFamily="34" charset="0"/>
          <a:cs typeface="Calibri" panose="020F0502020204030204" pitchFamily="34" charset="0"/>
        </a:defRPr>
      </a:pPr>
      <a:endParaRPr lang="de-DE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0995" cy="49252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765916" y="0"/>
            <a:ext cx="2880995" cy="49252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7CC254-C094-4242-B9E1-B80BFD80A3A8}" type="datetimeFigureOut">
              <a:rPr lang="de-DE" smtClean="0"/>
              <a:pPr/>
              <a:t>24.03.2020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356206"/>
            <a:ext cx="2880995" cy="49252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765916" y="9356206"/>
            <a:ext cx="2880995" cy="49252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928138-7469-4A6D-9609-2E472D90622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0995" cy="492522"/>
          </a:xfrm>
          <a:prstGeom prst="rect">
            <a:avLst/>
          </a:prstGeom>
        </p:spPr>
        <p:txBody>
          <a:bodyPr vert="horz" rtlCol="0"/>
          <a:lstStyle>
            <a:lvl1pPr algn="l" latinLnBrk="0">
              <a:defRPr lang="de-DE" sz="1200"/>
            </a:lvl1pPr>
            <a:extLst/>
          </a:lstStyle>
          <a:p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65916" y="0"/>
            <a:ext cx="2880995" cy="492522"/>
          </a:xfrm>
          <a:prstGeom prst="rect">
            <a:avLst/>
          </a:prstGeom>
        </p:spPr>
        <p:txBody>
          <a:bodyPr vert="horz" rtlCol="0"/>
          <a:lstStyle>
            <a:lvl1pPr algn="r" latinLnBrk="0">
              <a:defRPr lang="de-DE" sz="1200"/>
            </a:lvl1pPr>
            <a:extLst/>
          </a:lstStyle>
          <a:p>
            <a:fld id="{C238408C-6839-46EE-8131-EDA75C487F2E}" type="datetimeFigureOut">
              <a:rPr lang="de-DE"/>
              <a:pPr/>
              <a:t>24.03.2020</a:t>
            </a:fld>
            <a:endParaRPr lang="de-D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62013" y="738188"/>
            <a:ext cx="4924425" cy="36941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endParaRPr lang="de-D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4845" y="4678958"/>
            <a:ext cx="5318760" cy="4432697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56206"/>
            <a:ext cx="2880995" cy="492522"/>
          </a:xfrm>
          <a:prstGeom prst="rect">
            <a:avLst/>
          </a:prstGeom>
        </p:spPr>
        <p:txBody>
          <a:bodyPr vert="horz" rtlCol="0" anchor="b"/>
          <a:lstStyle>
            <a:lvl1pPr algn="l" latinLnBrk="0">
              <a:defRPr lang="de-DE" sz="1200"/>
            </a:lvl1pPr>
            <a:extLst/>
          </a:lstStyle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65916" y="9356206"/>
            <a:ext cx="2880995" cy="492522"/>
          </a:xfrm>
          <a:prstGeom prst="rect">
            <a:avLst/>
          </a:prstGeom>
        </p:spPr>
        <p:txBody>
          <a:bodyPr vert="horz" rtlCol="0" anchor="b"/>
          <a:lstStyle>
            <a:lvl1pPr algn="r" latinLnBrk="0">
              <a:defRPr lang="de-DE" sz="1200"/>
            </a:lvl1pPr>
            <a:extLst/>
          </a:lstStyle>
          <a:p>
            <a:fld id="{87D77045-401A-4D5E-BFE3-54C21A8A6634}" type="slidenum">
              <a:rPr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rtl="0" latinLnBrk="0">
      <a:defRPr lang="de-DE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lang="de-DE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lang="de-DE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lang="de-DE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lang="de-DE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lang="de-DE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lang="de-DE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lang="de-DE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lang="de-DE" sz="1200" kern="1200">
        <a:solidFill>
          <a:schemeClr val="tx1"/>
        </a:solidFill>
        <a:latin typeface="+mn-lt"/>
        <a:ea typeface="+mn-ea"/>
        <a:cs typeface="+mn-cs"/>
      </a:defRPr>
    </a:lvl9pPr>
    <a:extLst/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7242FE-6FA2-41A5-B6F7-56814E1A8185}" type="slidenum">
              <a:rPr lang="de-DE" smtClean="0"/>
              <a:pPr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0401752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77045-401A-4D5E-BFE3-54C21A8A6634}" type="slidenum">
              <a:rPr lang="de-DE" smtClean="0"/>
              <a:pPr/>
              <a:t>10</a:t>
            </a:fld>
            <a:endParaRPr lang="de-DE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77045-401A-4D5E-BFE3-54C21A8A6634}" type="slidenum">
              <a:rPr lang="de-DE" smtClean="0"/>
              <a:pPr/>
              <a:t>11</a:t>
            </a:fld>
            <a:endParaRPr lang="de-DE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77045-401A-4D5E-BFE3-54C21A8A6634}" type="slidenum">
              <a:rPr lang="de-DE" smtClean="0"/>
              <a:pPr/>
              <a:t>12</a:t>
            </a:fld>
            <a:endParaRPr lang="de-DE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77045-401A-4D5E-BFE3-54C21A8A6634}" type="slidenum">
              <a:rPr lang="de-DE" smtClean="0"/>
              <a:pPr/>
              <a:t>13</a:t>
            </a:fld>
            <a:endParaRPr lang="de-DE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77045-401A-4D5E-BFE3-54C21A8A6634}" type="slidenum">
              <a:rPr lang="de-DE" smtClean="0"/>
              <a:pPr/>
              <a:t>14</a:t>
            </a:fld>
            <a:endParaRPr lang="de-DE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77045-401A-4D5E-BFE3-54C21A8A6634}" type="slidenum">
              <a:rPr lang="de-DE" smtClean="0"/>
              <a:pPr/>
              <a:t>15</a:t>
            </a:fld>
            <a:endParaRPr lang="de-DE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77045-401A-4D5E-BFE3-54C21A8A6634}" type="slidenum">
              <a:rPr lang="de-DE" smtClean="0"/>
              <a:pPr/>
              <a:t>16</a:t>
            </a:fld>
            <a:endParaRPr lang="de-DE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77045-401A-4D5E-BFE3-54C21A8A6634}" type="slidenum">
              <a:rPr lang="de-DE" smtClean="0"/>
              <a:pPr/>
              <a:t>17</a:t>
            </a:fld>
            <a:endParaRPr lang="de-DE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77045-401A-4D5E-BFE3-54C21A8A6634}" type="slidenum">
              <a:rPr lang="de-DE" smtClean="0"/>
              <a:pPr/>
              <a:t>18</a:t>
            </a:fld>
            <a:endParaRPr lang="de-DE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77045-401A-4D5E-BFE3-54C21A8A6634}" type="slidenum">
              <a:rPr lang="de-DE" smtClean="0"/>
              <a:pPr/>
              <a:t>19</a:t>
            </a:fld>
            <a:endParaRPr lang="de-D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77045-401A-4D5E-BFE3-54C21A8A6634}" type="slidenum">
              <a:rPr lang="de-DE" smtClean="0"/>
              <a:pPr/>
              <a:t>2</a:t>
            </a:fld>
            <a:endParaRPr lang="de-DE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77045-401A-4D5E-BFE3-54C21A8A6634}" type="slidenum">
              <a:rPr lang="de-DE" smtClean="0"/>
              <a:pPr/>
              <a:t>20</a:t>
            </a:fld>
            <a:endParaRPr lang="de-DE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77045-401A-4D5E-BFE3-54C21A8A6634}" type="slidenum">
              <a:rPr lang="de-DE" smtClean="0"/>
              <a:pPr/>
              <a:t>21</a:t>
            </a:fld>
            <a:endParaRPr lang="de-DE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77045-401A-4D5E-BFE3-54C21A8A6634}" type="slidenum">
              <a:rPr lang="de-DE" smtClean="0"/>
              <a:pPr/>
              <a:t>22</a:t>
            </a:fld>
            <a:endParaRPr lang="de-DE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77045-401A-4D5E-BFE3-54C21A8A6634}" type="slidenum">
              <a:rPr lang="de-DE" smtClean="0"/>
              <a:pPr/>
              <a:t>23</a:t>
            </a:fld>
            <a:endParaRPr lang="de-DE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77045-401A-4D5E-BFE3-54C21A8A6634}" type="slidenum">
              <a:rPr lang="de-DE" smtClean="0"/>
              <a:pPr/>
              <a:t>24</a:t>
            </a:fld>
            <a:endParaRPr lang="de-DE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77045-401A-4D5E-BFE3-54C21A8A6634}" type="slidenum">
              <a:rPr lang="de-DE" smtClean="0"/>
              <a:pPr/>
              <a:t>25</a:t>
            </a:fld>
            <a:endParaRPr lang="de-DE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77045-401A-4D5E-BFE3-54C21A8A6634}" type="slidenum">
              <a:rPr lang="de-DE" smtClean="0"/>
              <a:pPr/>
              <a:t>26</a:t>
            </a:fld>
            <a:endParaRPr lang="de-DE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77045-401A-4D5E-BFE3-54C21A8A6634}" type="slidenum">
              <a:rPr lang="de-DE" smtClean="0"/>
              <a:pPr/>
              <a:t>27</a:t>
            </a:fld>
            <a:endParaRPr lang="de-DE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77045-401A-4D5E-BFE3-54C21A8A6634}" type="slidenum">
              <a:rPr lang="de-DE" smtClean="0"/>
              <a:pPr/>
              <a:t>28</a:t>
            </a:fld>
            <a:endParaRPr lang="de-DE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77045-401A-4D5E-BFE3-54C21A8A6634}" type="slidenum">
              <a:rPr lang="de-DE" smtClean="0"/>
              <a:pPr/>
              <a:t>29</a:t>
            </a:fld>
            <a:endParaRPr lang="de-D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77045-401A-4D5E-BFE3-54C21A8A6634}" type="slidenum">
              <a:rPr lang="de-DE" smtClean="0"/>
              <a:pPr/>
              <a:t>3</a:t>
            </a:fld>
            <a:endParaRPr lang="de-DE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77045-401A-4D5E-BFE3-54C21A8A6634}" type="slidenum">
              <a:rPr lang="de-DE" smtClean="0"/>
              <a:pPr/>
              <a:t>30</a:t>
            </a:fld>
            <a:endParaRPr lang="de-DE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77045-401A-4D5E-BFE3-54C21A8A6634}" type="slidenum">
              <a:rPr lang="de-DE" smtClean="0"/>
              <a:pPr/>
              <a:t>31</a:t>
            </a:fld>
            <a:endParaRPr lang="de-DE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77045-401A-4D5E-BFE3-54C21A8A6634}" type="slidenum">
              <a:rPr lang="de-DE" smtClean="0"/>
              <a:pPr/>
              <a:t>32</a:t>
            </a:fld>
            <a:endParaRPr lang="de-DE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77045-401A-4D5E-BFE3-54C21A8A6634}" type="slidenum">
              <a:rPr lang="de-DE" smtClean="0"/>
              <a:pPr/>
              <a:t>33</a:t>
            </a:fld>
            <a:endParaRPr lang="de-DE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77045-401A-4D5E-BFE3-54C21A8A6634}" type="slidenum">
              <a:rPr lang="de-DE" smtClean="0"/>
              <a:pPr/>
              <a:t>34</a:t>
            </a:fld>
            <a:endParaRPr lang="de-DE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77045-401A-4D5E-BFE3-54C21A8A6634}" type="slidenum">
              <a:rPr lang="de-DE" smtClean="0"/>
              <a:pPr/>
              <a:t>35</a:t>
            </a:fld>
            <a:endParaRPr lang="de-DE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77045-401A-4D5E-BFE3-54C21A8A6634}" type="slidenum">
              <a:rPr lang="de-DE" smtClean="0"/>
              <a:pPr/>
              <a:t>36</a:t>
            </a:fld>
            <a:endParaRPr lang="de-DE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77045-401A-4D5E-BFE3-54C21A8A6634}" type="slidenum">
              <a:rPr lang="de-DE" smtClean="0"/>
              <a:pPr/>
              <a:t>37</a:t>
            </a:fld>
            <a:endParaRPr lang="de-DE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77045-401A-4D5E-BFE3-54C21A8A6634}" type="slidenum">
              <a:rPr lang="de-DE" smtClean="0"/>
              <a:pPr/>
              <a:t>38</a:t>
            </a:fld>
            <a:endParaRPr lang="de-DE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77045-401A-4D5E-BFE3-54C21A8A6634}" type="slidenum">
              <a:rPr lang="de-DE" smtClean="0"/>
              <a:pPr/>
              <a:t>39</a:t>
            </a:fld>
            <a:endParaRPr lang="de-D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77045-401A-4D5E-BFE3-54C21A8A6634}" type="slidenum">
              <a:rPr lang="de-DE" smtClean="0"/>
              <a:pPr/>
              <a:t>4</a:t>
            </a:fld>
            <a:endParaRPr lang="de-DE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77045-401A-4D5E-BFE3-54C21A8A6634}" type="slidenum">
              <a:rPr lang="de-DE" smtClean="0"/>
              <a:pPr/>
              <a:t>40</a:t>
            </a:fld>
            <a:endParaRPr lang="de-DE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77045-401A-4D5E-BFE3-54C21A8A6634}" type="slidenum">
              <a:rPr lang="de-DE" smtClean="0"/>
              <a:pPr/>
              <a:t>41</a:t>
            </a:fld>
            <a:endParaRPr lang="de-DE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77045-401A-4D5E-BFE3-54C21A8A6634}" type="slidenum">
              <a:rPr lang="de-DE" smtClean="0"/>
              <a:pPr/>
              <a:t>42</a:t>
            </a:fld>
            <a:endParaRPr lang="de-DE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77045-401A-4D5E-BFE3-54C21A8A6634}" type="slidenum">
              <a:rPr lang="de-DE" smtClean="0"/>
              <a:pPr/>
              <a:t>43</a:t>
            </a:fld>
            <a:endParaRPr lang="de-DE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77045-401A-4D5E-BFE3-54C21A8A6634}" type="slidenum">
              <a:rPr lang="de-DE" smtClean="0"/>
              <a:pPr/>
              <a:t>44</a:t>
            </a:fld>
            <a:endParaRPr lang="de-DE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77045-401A-4D5E-BFE3-54C21A8A6634}" type="slidenum">
              <a:rPr lang="de-DE" smtClean="0"/>
              <a:pPr/>
              <a:t>45</a:t>
            </a:fld>
            <a:endParaRPr lang="de-DE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77045-401A-4D5E-BFE3-54C21A8A6634}" type="slidenum">
              <a:rPr lang="de-DE" smtClean="0"/>
              <a:pPr/>
              <a:t>46</a:t>
            </a:fld>
            <a:endParaRPr lang="de-DE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77045-401A-4D5E-BFE3-54C21A8A6634}" type="slidenum">
              <a:rPr lang="de-DE" smtClean="0"/>
              <a:pPr/>
              <a:t>47</a:t>
            </a:fld>
            <a:endParaRPr lang="de-DE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77045-401A-4D5E-BFE3-54C21A8A6634}" type="slidenum">
              <a:rPr lang="de-DE" smtClean="0"/>
              <a:pPr/>
              <a:t>48</a:t>
            </a:fld>
            <a:endParaRPr lang="de-DE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77045-401A-4D5E-BFE3-54C21A8A6634}" type="slidenum">
              <a:rPr lang="de-DE" smtClean="0"/>
              <a:pPr/>
              <a:t>49</a:t>
            </a:fld>
            <a:endParaRPr lang="de-D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77045-401A-4D5E-BFE3-54C21A8A6634}" type="slidenum">
              <a:rPr lang="de-DE" smtClean="0"/>
              <a:pPr/>
              <a:t>5</a:t>
            </a:fld>
            <a:endParaRPr lang="de-DE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77045-401A-4D5E-BFE3-54C21A8A6634}" type="slidenum">
              <a:rPr lang="de-DE" smtClean="0"/>
              <a:pPr/>
              <a:t>50</a:t>
            </a:fld>
            <a:endParaRPr lang="de-DE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77045-401A-4D5E-BFE3-54C21A8A6634}" type="slidenum">
              <a:rPr lang="de-DE" smtClean="0"/>
              <a:pPr/>
              <a:t>51</a:t>
            </a:fld>
            <a:endParaRPr lang="de-DE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77045-401A-4D5E-BFE3-54C21A8A6634}" type="slidenum">
              <a:rPr lang="de-DE" smtClean="0"/>
              <a:pPr/>
              <a:t>52</a:t>
            </a:fld>
            <a:endParaRPr lang="de-DE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77045-401A-4D5E-BFE3-54C21A8A6634}" type="slidenum">
              <a:rPr lang="de-DE" smtClean="0"/>
              <a:pPr/>
              <a:t>53</a:t>
            </a:fld>
            <a:endParaRPr lang="de-DE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77045-401A-4D5E-BFE3-54C21A8A6634}" type="slidenum">
              <a:rPr lang="de-DE" smtClean="0"/>
              <a:pPr/>
              <a:t>54</a:t>
            </a:fld>
            <a:endParaRPr lang="de-DE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77045-401A-4D5E-BFE3-54C21A8A6634}" type="slidenum">
              <a:rPr lang="de-DE" smtClean="0"/>
              <a:pPr/>
              <a:t>55</a:t>
            </a:fld>
            <a:endParaRPr lang="de-DE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77045-401A-4D5E-BFE3-54C21A8A6634}" type="slidenum">
              <a:rPr lang="de-DE" smtClean="0"/>
              <a:pPr/>
              <a:t>6</a:t>
            </a:fld>
            <a:endParaRPr lang="de-DE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77045-401A-4D5E-BFE3-54C21A8A6634}" type="slidenum">
              <a:rPr lang="de-DE" smtClean="0"/>
              <a:pPr/>
              <a:t>7</a:t>
            </a:fld>
            <a:endParaRPr lang="de-DE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77045-401A-4D5E-BFE3-54C21A8A6634}" type="slidenum">
              <a:rPr lang="de-DE" smtClean="0"/>
              <a:pPr/>
              <a:t>8</a:t>
            </a:fld>
            <a:endParaRPr lang="de-DE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77045-401A-4D5E-BFE3-54C21A8A6634}" type="slidenum">
              <a:rPr lang="de-DE" smtClean="0"/>
              <a:pPr/>
              <a:t>9</a:t>
            </a:fld>
            <a:endParaRPr 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de-DE" dirty="0"/>
              <a:t>Titelmasterformat durch Klicken bearbeiten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1191344" cy="365125"/>
          </a:xfrm>
          <a:prstGeom prst="rect">
            <a:avLst/>
          </a:prstGeom>
        </p:spPr>
        <p:txBody>
          <a:bodyPr/>
          <a:lstStyle/>
          <a:p>
            <a:fld id="{B7129108-AC8D-4212-9283-60D9E99BF07A}" type="datetimeFigureOut">
              <a:rPr lang="de-DE"/>
              <a:pPr/>
              <a:t>24.03.2020</a:t>
            </a:fld>
            <a:endParaRPr kumimoji="0"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-684584" y="6525344"/>
            <a:ext cx="8928992" cy="256456"/>
          </a:xfrm>
          <a:prstGeom prst="rect">
            <a:avLst/>
          </a:prstGeom>
        </p:spPr>
        <p:txBody>
          <a:bodyPr/>
          <a:lstStyle/>
          <a:p>
            <a:endParaRPr kumimoji="0"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/>
          <a:lstStyle/>
          <a:p>
            <a:fld id="{1AD93096-5B34-4342-9326-69289CEAE4C2}" type="slidenum">
              <a:rPr/>
              <a:pPr/>
              <a:t>‹Nr.›</a:t>
            </a:fld>
            <a:endParaRPr kumimoji="0"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352800"/>
            <a:ext cx="7772400" cy="1974059"/>
          </a:xfrm>
          <a:noFill/>
          <a:ln>
            <a:solidFill>
              <a:srgbClr val="FFFFFF"/>
            </a:solidFill>
          </a:ln>
        </p:spPr>
        <p:txBody>
          <a:bodyPr wrap="square" anchor="b"/>
          <a:lstStyle>
            <a:lvl1pPr algn="l" eaLnBrk="1" latinLnBrk="0" hangingPunct="1">
              <a:buNone/>
              <a:defRPr kumimoji="0" lang="de-DE" sz="4000" b="1" kern="0" cap="none" baseline="0">
                <a:ln>
                  <a:noFill/>
                </a:ln>
                <a:solidFill>
                  <a:schemeClr val="bg1"/>
                </a:solidFill>
                <a:effectLst>
                  <a:reflection blurRad="12700" stA="50000" endPos="50000" dir="5400000" sy="-100000" rotWithShape="0"/>
                </a:effectLst>
              </a:defRPr>
            </a:lvl1pPr>
            <a:extLst/>
          </a:lstStyle>
          <a:p>
            <a:pPr eaLnBrk="1" latinLnBrk="0" hangingPunct="1"/>
            <a:r>
              <a:rPr lang="de-DE" dirty="0"/>
              <a:t>Titelmasterformat durch Klicken bearbeiten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5334000"/>
            <a:ext cx="7772400" cy="1052512"/>
          </a:xfrm>
        </p:spPr>
        <p:txBody>
          <a:bodyPr anchor="t"/>
          <a:lstStyle>
            <a:lvl1pPr marL="374904" eaLnBrk="1" latinLnBrk="0" hangingPunct="1">
              <a:buNone/>
              <a:defRPr kumimoji="0" lang="de-DE" sz="2000">
                <a:solidFill>
                  <a:schemeClr val="tx2"/>
                </a:solidFill>
              </a:defRPr>
            </a:lvl1pPr>
            <a:lvl2pPr eaLnBrk="1" latinLnBrk="0" hangingPunct="1">
              <a:buNone/>
              <a:defRPr kumimoji="0" lang="de-DE" sz="1800">
                <a:solidFill>
                  <a:schemeClr val="tx1">
                    <a:tint val="75000"/>
                  </a:schemeClr>
                </a:solidFill>
              </a:defRPr>
            </a:lvl2pPr>
            <a:lvl3pPr eaLnBrk="1" latinLnBrk="0" hangingPunct="1">
              <a:buNone/>
              <a:defRPr kumimoji="0" lang="de-DE" sz="1600">
                <a:solidFill>
                  <a:schemeClr val="tx1">
                    <a:tint val="75000"/>
                  </a:schemeClr>
                </a:solidFill>
              </a:defRPr>
            </a:lvl3pPr>
            <a:lvl4pPr eaLnBrk="1" latinLnBrk="0" hangingPunct="1">
              <a:buNone/>
              <a:defRPr kumimoji="0" lang="de-DE" sz="1400">
                <a:solidFill>
                  <a:schemeClr val="tx1">
                    <a:tint val="75000"/>
                  </a:schemeClr>
                </a:solidFill>
              </a:defRPr>
            </a:lvl4pPr>
            <a:lvl5pPr eaLnBrk="1" latinLnBrk="0" hangingPunct="1">
              <a:buNone/>
              <a:defRPr kumimoji="0" lang="de-DE"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lang="de-DE" dirty="0"/>
              <a:t>Textmasterformate durch Klicken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1191344" cy="365125"/>
          </a:xfrm>
          <a:prstGeom prst="rect">
            <a:avLst/>
          </a:prstGeom>
        </p:spPr>
        <p:txBody>
          <a:bodyPr/>
          <a:lstStyle/>
          <a:p>
            <a:fld id="{B6DED3D3-6235-4F4C-B439-DF277FB555A7}" type="datetimeFigureOut">
              <a:rPr lang="de-DE"/>
              <a:pPr/>
              <a:t>24.03.2020</a:t>
            </a:fld>
            <a:endParaRPr kumimoji="0"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/>
          <a:lstStyle/>
          <a:p>
            <a:fld id="{1AD93096-5B34-4342-9326-69289CEAE4C2}" type="slidenum">
              <a:rPr/>
              <a:pPr/>
              <a:t>‹Nr.›</a:t>
            </a:fld>
            <a:endParaRPr kumimoji="0" lang="de-D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9550"/>
            <a:ext cx="8229600" cy="1295400"/>
          </a:xfrm>
        </p:spPr>
        <p:txBody>
          <a:bodyPr anchor="ctr"/>
          <a:lstStyle/>
          <a:p>
            <a:pPr eaLnBrk="1" latinLnBrk="0" hangingPunct="1"/>
            <a:r>
              <a:rPr lang="de-DE"/>
              <a:t>Titelmasterformat durch Klicken bearbeiten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600200"/>
            <a:ext cx="4038600" cy="4525963"/>
          </a:xfrm>
        </p:spPr>
        <p:txBody>
          <a:bodyPr/>
          <a:lstStyle>
            <a:lvl1pPr marL="0" indent="0" eaLnBrk="1" latinLnBrk="0" hangingPunct="1">
              <a:buFontTx/>
              <a:buNone/>
              <a:defRPr kumimoji="0" lang="de-DE" sz="2000"/>
            </a:lvl1pPr>
            <a:lvl2pPr eaLnBrk="1" latinLnBrk="0" hangingPunct="1">
              <a:defRPr kumimoji="0" lang="de-DE" sz="2400"/>
            </a:lvl2pPr>
            <a:lvl3pPr eaLnBrk="1" latinLnBrk="0" hangingPunct="1">
              <a:defRPr kumimoji="0" lang="de-DE" sz="2000"/>
            </a:lvl3pPr>
            <a:lvl4pPr eaLnBrk="1" latinLnBrk="0" hangingPunct="1">
              <a:defRPr kumimoji="0" lang="de-DE" sz="1800"/>
            </a:lvl4pPr>
            <a:lvl5pPr eaLnBrk="1" latinLnBrk="0" hangingPunct="1">
              <a:defRPr kumimoji="0" lang="de-DE" sz="1800"/>
            </a:lvl5pPr>
            <a:extLst/>
          </a:lstStyle>
          <a:p>
            <a:pPr lvl="0" eaLnBrk="1" latinLnBrk="0" hangingPunct="1"/>
            <a:r>
              <a:rPr lang="de-DE"/>
              <a:t>Textmasterformate durch Klicken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600200"/>
            <a:ext cx="4038600" cy="4525963"/>
          </a:xfrm>
        </p:spPr>
        <p:txBody>
          <a:bodyPr/>
          <a:lstStyle>
            <a:lvl1pPr eaLnBrk="1" latinLnBrk="0" hangingPunct="1">
              <a:defRPr kumimoji="0" lang="de-DE" sz="2800"/>
            </a:lvl1pPr>
            <a:lvl2pPr eaLnBrk="1" latinLnBrk="0" hangingPunct="1">
              <a:defRPr kumimoji="0" lang="de-DE" sz="2400"/>
            </a:lvl2pPr>
            <a:lvl3pPr eaLnBrk="1" latinLnBrk="0" hangingPunct="1">
              <a:defRPr kumimoji="0" lang="de-DE" sz="2000"/>
            </a:lvl3pPr>
            <a:lvl4pPr eaLnBrk="1" latinLnBrk="0" hangingPunct="1">
              <a:defRPr kumimoji="0" lang="de-DE" sz="1800"/>
            </a:lvl4pPr>
            <a:lvl5pPr eaLnBrk="1" latinLnBrk="0" hangingPunct="1">
              <a:defRPr kumimoji="0" lang="de-DE" sz="1800"/>
            </a:lvl5pPr>
            <a:extLst/>
          </a:lstStyle>
          <a:p>
            <a:pPr lvl="0" eaLnBrk="1" latinLnBrk="0" hangingPunct="1"/>
            <a:r>
              <a:rPr lang="de-DE"/>
              <a:t>Textmasterformate durch Klicken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1191344" cy="365125"/>
          </a:xfrm>
          <a:prstGeom prst="rect">
            <a:avLst/>
          </a:prstGeom>
        </p:spPr>
        <p:txBody>
          <a:bodyPr/>
          <a:lstStyle/>
          <a:p>
            <a:fld id="{3B5F1E3E-4B2F-4895-B65E-28B2E64F39F6}" type="datetimeFigureOut">
              <a:rPr lang="de-DE"/>
              <a:pPr/>
              <a:t>24.03.2020</a:t>
            </a:fld>
            <a:endParaRPr kumimoji="0"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-684584" y="6525344"/>
            <a:ext cx="8928992" cy="256456"/>
          </a:xfrm>
          <a:prstGeom prst="rect">
            <a:avLst/>
          </a:prstGeom>
        </p:spPr>
        <p:txBody>
          <a:bodyPr/>
          <a:lstStyle/>
          <a:p>
            <a:endParaRPr kumimoji="0"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/>
          <a:lstStyle/>
          <a:p>
            <a:fld id="{1AD93096-5B34-4342-9326-69289CEAE4C2}" type="slidenum">
              <a:rPr/>
              <a:pPr/>
              <a:t>‹Nr.›</a:t>
            </a:fld>
            <a:endParaRPr kumimoji="0" lang="de-DE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2305044" y="3867144"/>
            <a:ext cx="4533900" cy="1601"/>
          </a:xfrm>
          <a:prstGeom prst="line">
            <a:avLst/>
          </a:prstGeom>
          <a:ln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 eaLnBrk="1" latinLnBrk="0" hangingPunct="1">
              <a:defRPr kumimoji="0" lang="de-DE" sz="4000"/>
            </a:lvl1pPr>
            <a:extLst/>
          </a:lstStyle>
          <a:p>
            <a:pPr eaLnBrk="1" latinLnBrk="0" hangingPunct="1"/>
            <a:r>
              <a:rPr lang="de-DE"/>
              <a:t>Titelmasterformat durch Klicken bearbeiten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 eaLnBrk="1" latinLnBrk="0" hangingPunct="1">
              <a:buNone/>
              <a:defRPr kumimoji="0" lang="de-DE" sz="2400" b="1">
                <a:solidFill>
                  <a:schemeClr val="accent2"/>
                </a:solidFill>
              </a:defRPr>
            </a:lvl1pPr>
            <a:lvl2pPr eaLnBrk="1" latinLnBrk="0" hangingPunct="1">
              <a:buNone/>
              <a:defRPr kumimoji="0" lang="de-DE" sz="2000" b="1"/>
            </a:lvl2pPr>
            <a:lvl3pPr eaLnBrk="1" latinLnBrk="0" hangingPunct="1">
              <a:buNone/>
              <a:defRPr kumimoji="0" lang="de-DE" sz="1800" b="1"/>
            </a:lvl3pPr>
            <a:lvl4pPr eaLnBrk="1" latinLnBrk="0" hangingPunct="1">
              <a:buNone/>
              <a:defRPr kumimoji="0" lang="de-DE" sz="1600" b="1"/>
            </a:lvl4pPr>
            <a:lvl5pPr eaLnBrk="1" latinLnBrk="0" hangingPunct="1">
              <a:buNone/>
              <a:defRPr kumimoji="0" lang="de-DE" sz="1600" b="1"/>
            </a:lvl5pPr>
            <a:extLst/>
          </a:lstStyle>
          <a:p>
            <a:pPr lvl="0" eaLnBrk="1" latinLnBrk="0" hangingPunct="1"/>
            <a:r>
              <a:rPr lang="de-DE"/>
              <a:t>Textmasterformate durch Klicken bearbeiten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 eaLnBrk="1" latinLnBrk="0" hangingPunct="1">
              <a:buNone/>
              <a:defRPr kumimoji="0" lang="de-DE" sz="2400" b="1">
                <a:solidFill>
                  <a:schemeClr val="accent2"/>
                </a:solidFill>
              </a:defRPr>
            </a:lvl1pPr>
            <a:lvl2pPr eaLnBrk="1" latinLnBrk="0" hangingPunct="1">
              <a:buNone/>
              <a:defRPr kumimoji="0" lang="de-DE" sz="2000" b="1"/>
            </a:lvl2pPr>
            <a:lvl3pPr eaLnBrk="1" latinLnBrk="0" hangingPunct="1">
              <a:buNone/>
              <a:defRPr kumimoji="0" lang="de-DE" sz="1800" b="1"/>
            </a:lvl3pPr>
            <a:lvl4pPr eaLnBrk="1" latinLnBrk="0" hangingPunct="1">
              <a:buNone/>
              <a:defRPr kumimoji="0" lang="de-DE" sz="1600" b="1"/>
            </a:lvl4pPr>
            <a:lvl5pPr eaLnBrk="1" latinLnBrk="0" hangingPunct="1">
              <a:buNone/>
              <a:defRPr kumimoji="0" lang="de-DE" sz="1600" b="1"/>
            </a:lvl5pPr>
            <a:extLst/>
          </a:lstStyle>
          <a:p>
            <a:pPr lvl="0" eaLnBrk="1" latinLnBrk="0" hangingPunct="1"/>
            <a:r>
              <a:rPr lang="de-DE"/>
              <a:t>Textmasterformate durch Klicken bearbeiten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 eaLnBrk="1" latinLnBrk="0" hangingPunct="1">
              <a:defRPr kumimoji="0" lang="de-DE" sz="2400"/>
            </a:lvl1pPr>
            <a:lvl2pPr eaLnBrk="1" latinLnBrk="0" hangingPunct="1">
              <a:defRPr kumimoji="0" lang="de-DE" sz="2000"/>
            </a:lvl2pPr>
            <a:lvl3pPr eaLnBrk="1" latinLnBrk="0" hangingPunct="1">
              <a:defRPr kumimoji="0" lang="de-DE" sz="1800"/>
            </a:lvl3pPr>
            <a:lvl4pPr eaLnBrk="1" latinLnBrk="0" hangingPunct="1">
              <a:defRPr kumimoji="0" lang="de-DE" sz="1600"/>
            </a:lvl4pPr>
            <a:lvl5pPr eaLnBrk="1" latinLnBrk="0" hangingPunct="1">
              <a:defRPr kumimoji="0" lang="de-DE" sz="1600"/>
            </a:lvl5pPr>
            <a:extLst/>
          </a:lstStyle>
          <a:p>
            <a:pPr lvl="0" eaLnBrk="1" latinLnBrk="0" hangingPunct="1"/>
            <a:r>
              <a:rPr lang="de-DE"/>
              <a:t>Textmasterformate durch Klicken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 eaLnBrk="1" latinLnBrk="0" hangingPunct="1">
              <a:defRPr kumimoji="0" lang="de-DE" sz="2400"/>
            </a:lvl1pPr>
            <a:lvl2pPr eaLnBrk="1" latinLnBrk="0" hangingPunct="1">
              <a:defRPr kumimoji="0" lang="de-DE" sz="2000"/>
            </a:lvl2pPr>
            <a:lvl3pPr eaLnBrk="1" latinLnBrk="0" hangingPunct="1">
              <a:defRPr kumimoji="0" lang="de-DE" sz="1800"/>
            </a:lvl3pPr>
            <a:lvl4pPr eaLnBrk="1" latinLnBrk="0" hangingPunct="1">
              <a:defRPr kumimoji="0" lang="de-DE" sz="1600"/>
            </a:lvl4pPr>
            <a:lvl5pPr eaLnBrk="1" latinLnBrk="0" hangingPunct="1">
              <a:defRPr kumimoji="0" lang="de-DE" sz="1600"/>
            </a:lvl5pPr>
            <a:extLst/>
          </a:lstStyle>
          <a:p>
            <a:pPr lvl="0" eaLnBrk="1" latinLnBrk="0" hangingPunct="1"/>
            <a:r>
              <a:rPr lang="de-DE"/>
              <a:t>Textmasterformate durch Klicken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1191344" cy="365125"/>
          </a:xfrm>
          <a:prstGeom prst="rect">
            <a:avLst/>
          </a:prstGeom>
        </p:spPr>
        <p:txBody>
          <a:bodyPr/>
          <a:lstStyle/>
          <a:p>
            <a:fld id="{63085435-8225-4333-BFFA-0096413F0D76}" type="datetimeFigureOut">
              <a:rPr lang="de-DE"/>
              <a:pPr/>
              <a:t>24.03.2020</a:t>
            </a:fld>
            <a:endParaRPr kumimoji="0"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-684584" y="6525344"/>
            <a:ext cx="8928992" cy="256456"/>
          </a:xfrm>
          <a:prstGeom prst="rect">
            <a:avLst/>
          </a:prstGeom>
        </p:spPr>
        <p:txBody>
          <a:bodyPr/>
          <a:lstStyle/>
          <a:p>
            <a:endParaRPr kumimoji="0"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/>
          <a:lstStyle/>
          <a:p>
            <a:fld id="{1AD93096-5B34-4342-9326-69289CEAE4C2}" type="slidenum">
              <a:rPr/>
              <a:pPr/>
              <a:t>‹Nr.›</a:t>
            </a:fld>
            <a:endParaRPr kumimoji="0" lang="de-D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 eaLnBrk="1" latinLnBrk="0" hangingPunct="1">
              <a:defRPr kumimoji="0" lang="de-DE" sz="4000" cap="none" baseline="0"/>
            </a:lvl1pPr>
            <a:extLst/>
          </a:lstStyle>
          <a:p>
            <a:pPr eaLnBrk="1" latinLnBrk="0" hangingPunct="1"/>
            <a:r>
              <a:rPr lang="de-DE"/>
              <a:t>Titelmasterformat durch Klicken bearbeiten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1191344" cy="365125"/>
          </a:xfrm>
          <a:prstGeom prst="rect">
            <a:avLst/>
          </a:prstGeom>
        </p:spPr>
        <p:txBody>
          <a:bodyPr/>
          <a:lstStyle/>
          <a:p>
            <a:fld id="{0783C494-2A87-468C-A21B-CB14FB9ABB00}" type="datetimeFigureOut">
              <a:rPr lang="de-DE"/>
              <a:pPr/>
              <a:t>24.03.2020</a:t>
            </a:fld>
            <a:endParaRPr kumimoji="0"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-684584" y="6525344"/>
            <a:ext cx="8928992" cy="256456"/>
          </a:xfrm>
          <a:prstGeom prst="rect">
            <a:avLst/>
          </a:prstGeom>
        </p:spPr>
        <p:txBody>
          <a:bodyPr/>
          <a:lstStyle/>
          <a:p>
            <a:endParaRPr kumimoji="0"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/>
          <a:lstStyle/>
          <a:p>
            <a:fld id="{1AD93096-5B34-4342-9326-69289CEAE4C2}" type="slidenum">
              <a:rPr/>
              <a:pPr/>
              <a:t>‹Nr.›</a:t>
            </a:fld>
            <a:endParaRPr kumimoji="0"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 eaLnBrk="1" latinLnBrk="0" hangingPunct="1">
              <a:buNone/>
              <a:defRPr kumimoji="0" lang="de-DE" sz="3600" b="0"/>
            </a:lvl1pPr>
            <a:extLst/>
          </a:lstStyle>
          <a:p>
            <a:pPr eaLnBrk="1" latinLnBrk="0" hangingPunct="1"/>
            <a:r>
              <a:rPr lang="de-DE"/>
              <a:t>Titelmasterformat durch Klicken bearbeiten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 eaLnBrk="1" latinLnBrk="0" hangingPunct="1">
              <a:buNone/>
              <a:defRPr kumimoji="0" lang="de-DE" sz="1800"/>
            </a:lvl1pPr>
            <a:lvl2pPr eaLnBrk="1" latinLnBrk="0" hangingPunct="1">
              <a:buNone/>
              <a:defRPr kumimoji="0" lang="de-DE" sz="1200"/>
            </a:lvl2pPr>
            <a:lvl3pPr eaLnBrk="1" latinLnBrk="0" hangingPunct="1">
              <a:buNone/>
              <a:defRPr kumimoji="0" lang="de-DE" sz="1000"/>
            </a:lvl3pPr>
            <a:lvl4pPr eaLnBrk="1" latinLnBrk="0" hangingPunct="1">
              <a:buNone/>
              <a:defRPr kumimoji="0" lang="de-DE" sz="900"/>
            </a:lvl4pPr>
            <a:lvl5pPr eaLnBrk="1" latinLnBrk="0" hangingPunct="1">
              <a:buNone/>
              <a:defRPr kumimoji="0" lang="de-DE" sz="900"/>
            </a:lvl5pPr>
            <a:extLst/>
          </a:lstStyle>
          <a:p>
            <a:pPr lvl="0" eaLnBrk="1" latinLnBrk="0" hangingPunct="1"/>
            <a:r>
              <a:rPr lang="de-DE"/>
              <a:t>Textmasterformate durch Klicken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 eaLnBrk="1" latinLnBrk="0" hangingPunct="1">
              <a:defRPr kumimoji="0" lang="de-DE" sz="3200"/>
            </a:lvl1pPr>
            <a:lvl2pPr eaLnBrk="1" latinLnBrk="0" hangingPunct="1">
              <a:defRPr kumimoji="0" lang="de-DE" sz="2800"/>
            </a:lvl2pPr>
            <a:lvl3pPr eaLnBrk="1" latinLnBrk="0" hangingPunct="1">
              <a:defRPr kumimoji="0" lang="de-DE" sz="2400"/>
            </a:lvl3pPr>
            <a:lvl4pPr eaLnBrk="1" latinLnBrk="0" hangingPunct="1">
              <a:defRPr kumimoji="0" lang="de-DE" sz="2000"/>
            </a:lvl4pPr>
            <a:lvl5pPr eaLnBrk="1" latinLnBrk="0" hangingPunct="1">
              <a:defRPr kumimoji="0" lang="de-DE" sz="2000"/>
            </a:lvl5pPr>
            <a:extLst/>
          </a:lstStyle>
          <a:p>
            <a:pPr lvl="0" eaLnBrk="1" latinLnBrk="0" hangingPunct="1"/>
            <a:r>
              <a:rPr lang="de-DE"/>
              <a:t>Textmasterformate durch Klicken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1191344" cy="365125"/>
          </a:xfrm>
          <a:prstGeom prst="rect">
            <a:avLst/>
          </a:prstGeom>
        </p:spPr>
        <p:txBody>
          <a:bodyPr/>
          <a:lstStyle/>
          <a:p>
            <a:fld id="{4BECC0C8-36B8-442A-833D-B6AACE86BB77}" type="datetimeFigureOut">
              <a:rPr lang="de-DE"/>
              <a:pPr/>
              <a:t>24.03.2020</a:t>
            </a:fld>
            <a:endParaRPr kumimoji="0"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-684584" y="6525344"/>
            <a:ext cx="8928992" cy="256456"/>
          </a:xfrm>
          <a:prstGeom prst="rect">
            <a:avLst/>
          </a:prstGeom>
        </p:spPr>
        <p:txBody>
          <a:bodyPr/>
          <a:lstStyle/>
          <a:p>
            <a:endParaRPr kumimoji="0"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/>
          <a:lstStyle/>
          <a:p>
            <a:fld id="{1AD93096-5B34-4342-9326-69289CEAE4C2}" type="slidenum">
              <a:rPr/>
              <a:pPr/>
              <a:t>‹Nr.›</a:t>
            </a:fld>
            <a:endParaRPr kumimoji="0" lang="de-D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2365254-30FF-48C2-849D-4966DC8583A3}" type="datetime1">
              <a:rPr lang="de-DE" smtClean="0"/>
              <a:pPr/>
              <a:t>24.03.2020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de-DE"/>
              <a:t>Iris Jensen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C76F5F2-CE00-4377-9BDA-87C99805D8C9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8250515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9">
            <a:lum/>
          </a:blip>
          <a:srcRect/>
          <a:stretch>
            <a:fillRect l="80000" t="7000" r="6000" b="6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kumimoji="0" lang="de-DE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pPr eaLnBrk="1" latinLnBrk="0" hangingPunct="1"/>
            <a:r>
              <a:rPr kumimoji="0" lang="de-DE" dirty="0"/>
              <a:t>Titelmasterformat durch Klicken bearbeiten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de-DE" dirty="0"/>
              <a:t>Textmasterformate durch Klicken bearbeiten</a:t>
            </a:r>
          </a:p>
          <a:p>
            <a:pPr lvl="1" eaLnBrk="1" latinLnBrk="0" hangingPunct="1"/>
            <a:r>
              <a:rPr kumimoji="0" lang="de-DE" dirty="0"/>
              <a:t>Zweite Ebene</a:t>
            </a:r>
          </a:p>
          <a:p>
            <a:pPr lvl="2" eaLnBrk="1" latinLnBrk="0" hangingPunct="1"/>
            <a:r>
              <a:rPr kumimoji="0" lang="de-DE" dirty="0"/>
              <a:t>Dritte Ebene</a:t>
            </a:r>
          </a:p>
          <a:p>
            <a:pPr lvl="3" eaLnBrk="1" latinLnBrk="0" hangingPunct="1"/>
            <a:r>
              <a:rPr kumimoji="0" lang="de-DE" dirty="0"/>
              <a:t>Vierte Ebene</a:t>
            </a:r>
          </a:p>
          <a:p>
            <a:pPr lvl="4" eaLnBrk="1" latinLnBrk="0" hangingPunct="1"/>
            <a:r>
              <a:rPr kumimoji="0" lang="de-DE" dirty="0"/>
              <a:t>Fünfte Ebene</a:t>
            </a:r>
            <a:endParaRPr kumimoji="0"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6" r:id="rId6"/>
    <p:sldLayoutId id="2147483658" r:id="rId7"/>
  </p:sldLayoutIdLst>
  <p:txStyles>
    <p:titleStyle>
      <a:lvl1pPr algn="l" rtl="0" eaLnBrk="1" latinLnBrk="0" hangingPunct="1">
        <a:spcBef>
          <a:spcPct val="0"/>
        </a:spcBef>
        <a:buNone/>
        <a:defRPr kumimoji="0" lang="de-DE" sz="4000" kern="1200" spc="-150" baseline="0">
          <a:solidFill>
            <a:schemeClr val="bg1"/>
          </a:solidFill>
          <a:effectLst>
            <a:outerShdw blurRad="50800" dist="50800" dir="2700000" algn="tl" rotWithShape="0">
              <a:srgbClr val="000000">
                <a:alpha val="43137"/>
              </a:srgbClr>
            </a:outerShdw>
          </a:effectLst>
          <a:latin typeface="Calibri" pitchFamily="34" charset="0"/>
          <a:ea typeface="+mj-ea"/>
          <a:cs typeface="Calibri" pitchFamily="34" charset="0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SzPct val="95000"/>
        <a:buFont typeface="Wingdings"/>
        <a:buChar char=""/>
        <a:defRPr kumimoji="0" lang="de-DE" sz="3000" kern="1200">
          <a:solidFill>
            <a:schemeClr val="bg1"/>
          </a:solidFill>
          <a:latin typeface="Calibri" pitchFamily="34" charset="0"/>
          <a:ea typeface="+mn-ea"/>
          <a:cs typeface="Calibri" pitchFamily="34" charset="0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lang="de-DE" sz="2600" kern="1200">
          <a:solidFill>
            <a:schemeClr val="bg1"/>
          </a:solidFill>
          <a:latin typeface="Calibri" pitchFamily="34" charset="0"/>
          <a:ea typeface="+mn-ea"/>
          <a:cs typeface="Calibri" pitchFamily="34" charset="0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lang="de-DE" sz="2400" kern="1200">
          <a:solidFill>
            <a:schemeClr val="bg1"/>
          </a:solidFill>
          <a:latin typeface="Calibri" pitchFamily="34" charset="0"/>
          <a:ea typeface="+mn-ea"/>
          <a:cs typeface="Calibri" pitchFamily="34" charset="0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lang="de-DE" sz="2200" b="0" kern="1200">
          <a:solidFill>
            <a:schemeClr val="bg1"/>
          </a:solidFill>
          <a:latin typeface="Calibri" pitchFamily="34" charset="0"/>
          <a:ea typeface="+mn-ea"/>
          <a:cs typeface="Calibri" pitchFamily="34" charset="0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lang="de-DE" sz="2000" b="0" kern="1200">
          <a:solidFill>
            <a:schemeClr val="bg1"/>
          </a:solidFill>
          <a:latin typeface="Calibri" pitchFamily="34" charset="0"/>
          <a:ea typeface="+mn-ea"/>
          <a:cs typeface="Calibri" pitchFamily="34" charset="0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lang="de-DE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lang="de-DE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lang="de-DE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lang="de-DE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lang="de-DE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lang="de-DE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lang="de-DE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lang="de-DE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lang="de-DE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lang="de-DE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lang="de-DE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lang="de-DE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lang="de-DE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chart" Target="../charts/chart10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1297471"/>
            <a:ext cx="6400800" cy="4363777"/>
          </a:xfrm>
        </p:spPr>
        <p:txBody>
          <a:bodyPr>
            <a:normAutofit/>
          </a:bodyPr>
          <a:lstStyle/>
          <a:p>
            <a:r>
              <a:rPr lang="de-DE" sz="4400" b="1" dirty="0">
                <a:solidFill>
                  <a:srgbClr val="002060"/>
                </a:solidFill>
                <a:latin typeface="Palatino Linotype" panose="02040502050505030304" pitchFamily="18" charset="0"/>
              </a:rPr>
              <a:t>Kinderschutz </a:t>
            </a:r>
          </a:p>
          <a:p>
            <a:r>
              <a:rPr lang="de-DE" sz="4400" b="1" dirty="0">
                <a:solidFill>
                  <a:srgbClr val="002060"/>
                </a:solidFill>
                <a:latin typeface="Palatino Linotype" panose="02040502050505030304" pitchFamily="18" charset="0"/>
              </a:rPr>
              <a:t>und </a:t>
            </a:r>
          </a:p>
          <a:p>
            <a:r>
              <a:rPr lang="de-DE" sz="4400" b="1" dirty="0">
                <a:solidFill>
                  <a:srgbClr val="002060"/>
                </a:solidFill>
                <a:latin typeface="Palatino Linotype" panose="02040502050505030304" pitchFamily="18" charset="0"/>
              </a:rPr>
              <a:t>Kindeswohlgefährdung </a:t>
            </a:r>
          </a:p>
          <a:p>
            <a:r>
              <a:rPr lang="de-DE" sz="4400" b="1" dirty="0">
                <a:solidFill>
                  <a:srgbClr val="002060"/>
                </a:solidFill>
                <a:latin typeface="Palatino Linotype" panose="02040502050505030304" pitchFamily="18" charset="0"/>
              </a:rPr>
              <a:t>im Sport</a:t>
            </a:r>
          </a:p>
          <a:p>
            <a:endParaRPr lang="de-DE" b="1" dirty="0">
              <a:solidFill>
                <a:srgbClr val="002060"/>
              </a:solidFill>
            </a:endParaRPr>
          </a:p>
        </p:txBody>
      </p:sp>
      <p:pic>
        <p:nvPicPr>
          <p:cNvPr id="1026" name="Picture 2" descr="I:\Allg\Info\Briefkopfbogen, Logos, Vorlagen\Logos\LSB-Logo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451438"/>
            <a:ext cx="1277237" cy="1692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33069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194" name="AutoShape 2" descr="https://images.derstandard.at/img/2016/12/01/emotionalermissbrauchArtikelbild.jpg?tc=2000&amp;s=77968ba6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7" name="Textfeld 6"/>
          <p:cNvSpPr txBox="1"/>
          <p:nvPr/>
        </p:nvSpPr>
        <p:spPr>
          <a:xfrm>
            <a:off x="251520" y="404664"/>
            <a:ext cx="6048672" cy="584775"/>
          </a:xfrm>
          <a:prstGeom prst="rect">
            <a:avLst/>
          </a:prstGeom>
          <a:solidFill>
            <a:srgbClr val="D90519"/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de-DE" sz="3200" b="1" dirty="0">
                <a:latin typeface="Palatino Linotype" panose="02040502050505030304" pitchFamily="18" charset="0"/>
              </a:rPr>
              <a:t>Körperliche Misshandlung</a:t>
            </a:r>
          </a:p>
        </p:txBody>
      </p:sp>
      <p:sp>
        <p:nvSpPr>
          <p:cNvPr id="9" name="Ellipse 8"/>
          <p:cNvSpPr/>
          <p:nvPr/>
        </p:nvSpPr>
        <p:spPr>
          <a:xfrm>
            <a:off x="-1080000" y="2520000"/>
            <a:ext cx="7020000" cy="6624000"/>
          </a:xfrm>
          <a:prstGeom prst="ellipse">
            <a:avLst/>
          </a:prstGeom>
          <a:solidFill>
            <a:srgbClr val="D90519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Textfeld 7"/>
          <p:cNvSpPr txBox="1"/>
          <p:nvPr/>
        </p:nvSpPr>
        <p:spPr>
          <a:xfrm>
            <a:off x="396000" y="3692639"/>
            <a:ext cx="504056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500" dirty="0">
                <a:latin typeface="Palatino Linotype" panose="02040502050505030304" pitchFamily="18" charset="0"/>
              </a:rPr>
              <a:t>Gewaltsame, nicht unfallbedingte, körperliche Schädigung eines Kindes durch aktives, verletzendes Verhalten oder durch unterlassenen Schutz (Striemen, Hämatome, Verwahrlosung)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feld 6"/>
          <p:cNvSpPr txBox="1"/>
          <p:nvPr/>
        </p:nvSpPr>
        <p:spPr>
          <a:xfrm>
            <a:off x="251520" y="404664"/>
            <a:ext cx="5616624" cy="584775"/>
          </a:xfrm>
          <a:prstGeom prst="rect">
            <a:avLst/>
          </a:prstGeom>
          <a:solidFill>
            <a:srgbClr val="D90519"/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de-DE" sz="3200" b="1" dirty="0">
                <a:latin typeface="Palatino Linotype" panose="02040502050505030304" pitchFamily="18" charset="0"/>
              </a:rPr>
              <a:t>Kindesvernachlässigung</a:t>
            </a:r>
          </a:p>
        </p:txBody>
      </p:sp>
      <p:sp>
        <p:nvSpPr>
          <p:cNvPr id="9" name="Ellipse 8"/>
          <p:cNvSpPr/>
          <p:nvPr/>
        </p:nvSpPr>
        <p:spPr>
          <a:xfrm>
            <a:off x="2843808" y="2204864"/>
            <a:ext cx="7920880" cy="6443976"/>
          </a:xfrm>
          <a:prstGeom prst="ellipse">
            <a:avLst/>
          </a:prstGeom>
          <a:solidFill>
            <a:srgbClr val="D90519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Textfeld 7"/>
          <p:cNvSpPr txBox="1"/>
          <p:nvPr/>
        </p:nvSpPr>
        <p:spPr>
          <a:xfrm>
            <a:off x="4355976" y="2960208"/>
            <a:ext cx="5256584" cy="3554819"/>
          </a:xfrm>
          <a:prstGeom prst="rect">
            <a:avLst/>
          </a:prstGeom>
          <a:solidFill>
            <a:srgbClr val="D90519"/>
          </a:solidFill>
        </p:spPr>
        <p:txBody>
          <a:bodyPr wrap="square" rtlCol="0">
            <a:spAutoFit/>
          </a:bodyPr>
          <a:lstStyle/>
          <a:p>
            <a:r>
              <a:rPr lang="de-DE" sz="2500" dirty="0">
                <a:latin typeface="Palatino Linotype" panose="02040502050505030304" pitchFamily="18" charset="0"/>
              </a:rPr>
              <a:t>Häufigste Form der </a:t>
            </a:r>
            <a:r>
              <a:rPr lang="de-DE" sz="2500" dirty="0" err="1">
                <a:latin typeface="Palatino Linotype" panose="02040502050505030304" pitchFamily="18" charset="0"/>
              </a:rPr>
              <a:t>Kindesmiss-handlung</a:t>
            </a:r>
            <a:r>
              <a:rPr lang="de-DE" sz="2500" dirty="0">
                <a:latin typeface="Palatino Linotype" panose="02040502050505030304" pitchFamily="18" charset="0"/>
              </a:rPr>
              <a:t>.</a:t>
            </a:r>
            <a:r>
              <a:rPr lang="de-DE" sz="2500" b="1" dirty="0">
                <a:latin typeface="Palatino Linotype" panose="02040502050505030304" pitchFamily="18" charset="0"/>
              </a:rPr>
              <a:t> </a:t>
            </a:r>
          </a:p>
          <a:p>
            <a:r>
              <a:rPr lang="de-DE" sz="2500" dirty="0">
                <a:latin typeface="Palatino Linotype" panose="02040502050505030304" pitchFamily="18" charset="0"/>
              </a:rPr>
              <a:t>Situative, oder andauernde wiederholte Unterlassung für-sorglichen Handelns. </a:t>
            </a:r>
            <a:r>
              <a:rPr lang="de-DE" sz="2500" dirty="0" err="1">
                <a:latin typeface="Palatino Linotype" panose="02040502050505030304" pitchFamily="18" charset="0"/>
              </a:rPr>
              <a:t>Unver</a:t>
            </a:r>
            <a:r>
              <a:rPr lang="de-DE" sz="2500" dirty="0">
                <a:latin typeface="Palatino Linotype" panose="02040502050505030304" pitchFamily="18" charset="0"/>
              </a:rPr>
              <a:t>-</a:t>
            </a:r>
          </a:p>
          <a:p>
            <a:r>
              <a:rPr lang="de-DE" sz="2500" dirty="0">
                <a:latin typeface="Palatino Linotype" panose="02040502050505030304" pitchFamily="18" charset="0"/>
              </a:rPr>
              <a:t>mögen sorgeverantwortlicher Personen, materielle und see-</a:t>
            </a:r>
          </a:p>
          <a:p>
            <a:r>
              <a:rPr lang="de-DE" sz="2500" dirty="0" err="1">
                <a:latin typeface="Palatino Linotype" panose="02040502050505030304" pitchFamily="18" charset="0"/>
              </a:rPr>
              <a:t>lische</a:t>
            </a:r>
            <a:r>
              <a:rPr lang="de-DE" sz="2500" dirty="0">
                <a:latin typeface="Palatino Linotype" panose="02040502050505030304" pitchFamily="18" charset="0"/>
              </a:rPr>
              <a:t> Grundbedürfnisse eines Kindes zu befriedigen.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194" name="AutoShape 2" descr="https://images.derstandard.at/img/2016/12/01/emotionalermissbrauchArtikelbild.jpg?tc=2000&amp;s=77968ba6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7" name="Textfeld 6"/>
          <p:cNvSpPr txBox="1"/>
          <p:nvPr/>
        </p:nvSpPr>
        <p:spPr>
          <a:xfrm>
            <a:off x="251520" y="404664"/>
            <a:ext cx="5328592" cy="584775"/>
          </a:xfrm>
          <a:prstGeom prst="rect">
            <a:avLst/>
          </a:prstGeom>
          <a:solidFill>
            <a:srgbClr val="D90519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de-DE" sz="3200" b="1" dirty="0">
                <a:latin typeface="Palatino Linotype" panose="02040502050505030304" pitchFamily="18" charset="0"/>
              </a:rPr>
              <a:t>Sexuelle Gewalt</a:t>
            </a:r>
          </a:p>
        </p:txBody>
      </p:sp>
      <p:sp>
        <p:nvSpPr>
          <p:cNvPr id="9" name="Ellipse 8"/>
          <p:cNvSpPr/>
          <p:nvPr/>
        </p:nvSpPr>
        <p:spPr>
          <a:xfrm>
            <a:off x="3275856" y="2385624"/>
            <a:ext cx="7020000" cy="6660000"/>
          </a:xfrm>
          <a:prstGeom prst="ellipse">
            <a:avLst/>
          </a:prstGeom>
          <a:solidFill>
            <a:srgbClr val="D90519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Textfeld 7"/>
          <p:cNvSpPr txBox="1"/>
          <p:nvPr/>
        </p:nvSpPr>
        <p:spPr>
          <a:xfrm>
            <a:off x="4355976" y="3356992"/>
            <a:ext cx="489654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500" dirty="0">
                <a:latin typeface="Palatino Linotype" panose="02040502050505030304" pitchFamily="18" charset="0"/>
              </a:rPr>
              <a:t>Einbeziehung von Kindern und Jugendlichen in jede Form </a:t>
            </a:r>
            <a:br>
              <a:rPr lang="de-DE" sz="2500" dirty="0">
                <a:latin typeface="Palatino Linotype" panose="02040502050505030304" pitchFamily="18" charset="0"/>
              </a:rPr>
            </a:br>
            <a:r>
              <a:rPr lang="de-DE" sz="2500" dirty="0">
                <a:latin typeface="Palatino Linotype" panose="02040502050505030304" pitchFamily="18" charset="0"/>
              </a:rPr>
              <a:t>sexueller Aktivität.</a:t>
            </a:r>
          </a:p>
          <a:p>
            <a:r>
              <a:rPr lang="de-DE" sz="2500" dirty="0">
                <a:latin typeface="Palatino Linotype" panose="02040502050505030304" pitchFamily="18" charset="0"/>
              </a:rPr>
              <a:t>Kinder können aufgrund von Unwissenheit, Abhängigkeit, Unreife oder Angst keine Zustimmung zu sexuellen Handlungen geben.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b="1" dirty="0">
                <a:solidFill>
                  <a:srgbClr val="FFFFFF"/>
                </a:solidFill>
              </a:rPr>
              <a:t>..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/>
          <p:cNvSpPr txBox="1"/>
          <p:nvPr/>
        </p:nvSpPr>
        <p:spPr>
          <a:xfrm>
            <a:off x="251520" y="476672"/>
            <a:ext cx="7020000" cy="584775"/>
          </a:xfrm>
          <a:prstGeom prst="rect">
            <a:avLst/>
          </a:prstGeom>
          <a:solidFill>
            <a:srgbClr val="1B4E87"/>
          </a:solidFill>
        </p:spPr>
        <p:txBody>
          <a:bodyPr wrap="square" rtlCol="0">
            <a:spAutoFit/>
          </a:bodyPr>
          <a:lstStyle/>
          <a:p>
            <a:r>
              <a:rPr lang="de-DE" sz="3200" b="1" dirty="0">
                <a:solidFill>
                  <a:srgbClr val="FFFFFF"/>
                </a:solidFill>
                <a:latin typeface="Palatino Linotype" panose="02040502050505030304" pitchFamily="18" charset="0"/>
              </a:rPr>
              <a:t>Sexuelle Gewalt – Daten und Fakten</a:t>
            </a:r>
          </a:p>
        </p:txBody>
      </p:sp>
      <p:sp>
        <p:nvSpPr>
          <p:cNvPr id="8" name="Ellipse 7"/>
          <p:cNvSpPr/>
          <p:nvPr/>
        </p:nvSpPr>
        <p:spPr>
          <a:xfrm>
            <a:off x="3600000" y="2520000"/>
            <a:ext cx="7020000" cy="6660000"/>
          </a:xfrm>
          <a:prstGeom prst="ellipse">
            <a:avLst/>
          </a:prstGeom>
          <a:solidFill>
            <a:srgbClr val="1B4E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>
              <a:latin typeface="Palatino Linotype" panose="02040502050505030304" pitchFamily="18" charset="0"/>
            </a:endParaRPr>
          </a:p>
        </p:txBody>
      </p:sp>
      <p:sp>
        <p:nvSpPr>
          <p:cNvPr id="5" name="Rectangle 4"/>
          <p:cNvSpPr>
            <a:spLocks noGrp="1"/>
          </p:cNvSpPr>
          <p:nvPr>
            <p:ph idx="4294967295"/>
          </p:nvPr>
        </p:nvSpPr>
        <p:spPr>
          <a:xfrm>
            <a:off x="4716016" y="3501008"/>
            <a:ext cx="4211960" cy="1656184"/>
          </a:xfrm>
        </p:spPr>
        <p:txBody>
          <a:bodyPr>
            <a:normAutofit/>
          </a:bodyPr>
          <a:lstStyle/>
          <a:p>
            <a:pPr marL="85725" indent="-17463">
              <a:buNone/>
            </a:pPr>
            <a:r>
              <a:rPr lang="de-DE" sz="2500" dirty="0">
                <a:solidFill>
                  <a:srgbClr val="FFFFFF"/>
                </a:solidFill>
                <a:latin typeface="Palatino Linotype" panose="02040502050505030304" pitchFamily="18" charset="0"/>
              </a:rPr>
              <a:t>2018 wurden bundesweit 14606 Fälle wegen sexueller Gewalt gegen angezeigt.</a:t>
            </a:r>
            <a:r>
              <a:rPr lang="de-DE" sz="2800" dirty="0">
                <a:solidFill>
                  <a:srgbClr val="FFFFFF"/>
                </a:solidFill>
                <a:latin typeface="Palatino Linotype" panose="02040502050505030304" pitchFamily="18" charset="0"/>
              </a:rPr>
              <a:t> </a:t>
            </a:r>
            <a:r>
              <a:rPr lang="de-DE" sz="1600" dirty="0">
                <a:solidFill>
                  <a:srgbClr val="FFFFFF"/>
                </a:solidFill>
                <a:latin typeface="Palatino Linotype" panose="02040502050505030304" pitchFamily="18" charset="0"/>
              </a:rPr>
              <a:t>(Quelle: PKS)</a:t>
            </a:r>
          </a:p>
        </p:txBody>
      </p:sp>
      <p:sp>
        <p:nvSpPr>
          <p:cNvPr id="7" name="Rectangle 4"/>
          <p:cNvSpPr txBox="1">
            <a:spLocks/>
          </p:cNvSpPr>
          <p:nvPr/>
        </p:nvSpPr>
        <p:spPr>
          <a:xfrm>
            <a:off x="4716016" y="5157192"/>
            <a:ext cx="4211960" cy="50405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85725" marR="0" lvl="0" indent="-17463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95000"/>
              <a:buFont typeface="Wingdings"/>
              <a:buNone/>
              <a:tabLst/>
              <a:defRPr/>
            </a:pPr>
            <a:r>
              <a:rPr kumimoji="0" lang="de-DE" sz="25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Palatino Linotype" panose="02040502050505030304" pitchFamily="18" charset="0"/>
                <a:cs typeface="Calibri" pitchFamily="34" charset="0"/>
              </a:rPr>
              <a:t>Das sind</a:t>
            </a:r>
            <a:r>
              <a:rPr kumimoji="0" lang="de-DE" sz="2500" b="0" i="0" u="none" strike="noStrike" kern="120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Palatino Linotype" panose="02040502050505030304" pitchFamily="18" charset="0"/>
                <a:cs typeface="Calibri" pitchFamily="34" charset="0"/>
              </a:rPr>
              <a:t> 40 Fälle täglich.</a:t>
            </a:r>
            <a:endParaRPr kumimoji="0" lang="de-DE" sz="25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Palatino Linotype" panose="02040502050505030304" pitchFamily="18" charset="0"/>
              <a:cs typeface="Calibri" pitchFamily="34" charset="0"/>
            </a:endParaRPr>
          </a:p>
        </p:txBody>
      </p:sp>
      <p:sp>
        <p:nvSpPr>
          <p:cNvPr id="9" name="Rectangle 4"/>
          <p:cNvSpPr txBox="1">
            <a:spLocks/>
          </p:cNvSpPr>
          <p:nvPr/>
        </p:nvSpPr>
        <p:spPr>
          <a:xfrm>
            <a:off x="4716016" y="5661248"/>
            <a:ext cx="4211960" cy="864096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85725" lvl="0" indent="-17463">
              <a:spcBef>
                <a:spcPts val="700"/>
              </a:spcBef>
              <a:buSzPct val="95000"/>
            </a:pPr>
            <a:r>
              <a:rPr lang="de-DE" sz="2500" dirty="0">
                <a:latin typeface="Palatino Linotype" panose="02040502050505030304" pitchFamily="18" charset="0"/>
              </a:rPr>
              <a:t>Die Dunkelziffer wird 20 mal höher geschätzt</a:t>
            </a:r>
            <a:endParaRPr kumimoji="0" lang="de-DE" sz="25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Palatino Linotype" panose="02040502050505030304" pitchFamily="18" charset="0"/>
              <a:cs typeface="Calibri" pitchFamily="34" charset="0"/>
            </a:endParaRPr>
          </a:p>
        </p:txBody>
      </p:sp>
      <p:pic>
        <p:nvPicPr>
          <p:cNvPr id="2" name="Grafik 1">
            <a:extLst>
              <a:ext uri="{FF2B5EF4-FFF2-40B4-BE49-F238E27FC236}">
                <a16:creationId xmlns:a16="http://schemas.microsoft.com/office/drawing/2014/main" id="{136A92C0-6688-45A4-B71A-6D1BA8E9166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242321" y="1061447"/>
            <a:ext cx="4526289" cy="439827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9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/>
          <p:cNvSpPr txBox="1"/>
          <p:nvPr/>
        </p:nvSpPr>
        <p:spPr>
          <a:xfrm>
            <a:off x="251520" y="476672"/>
            <a:ext cx="7020000" cy="584775"/>
          </a:xfrm>
          <a:prstGeom prst="rect">
            <a:avLst/>
          </a:prstGeom>
          <a:solidFill>
            <a:srgbClr val="1B4E87"/>
          </a:solidFill>
        </p:spPr>
        <p:txBody>
          <a:bodyPr wrap="square" rtlCol="0">
            <a:spAutoFit/>
          </a:bodyPr>
          <a:lstStyle/>
          <a:p>
            <a:r>
              <a:rPr lang="de-DE" sz="3200" b="1" dirty="0">
                <a:solidFill>
                  <a:srgbClr val="FFFFFF"/>
                </a:solidFill>
                <a:latin typeface="Palatino Linotype" panose="02040502050505030304" pitchFamily="18" charset="0"/>
              </a:rPr>
              <a:t>Sexuelle Gewalt – Daten und Fakten</a:t>
            </a:r>
          </a:p>
        </p:txBody>
      </p:sp>
      <p:sp>
        <p:nvSpPr>
          <p:cNvPr id="8" name="Ellipse 7"/>
          <p:cNvSpPr/>
          <p:nvPr/>
        </p:nvSpPr>
        <p:spPr>
          <a:xfrm>
            <a:off x="3600000" y="2520000"/>
            <a:ext cx="7020000" cy="6660000"/>
          </a:xfrm>
          <a:prstGeom prst="ellipse">
            <a:avLst/>
          </a:prstGeom>
          <a:solidFill>
            <a:srgbClr val="1B4E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Rectangle 4"/>
          <p:cNvSpPr>
            <a:spLocks noGrp="1"/>
          </p:cNvSpPr>
          <p:nvPr>
            <p:ph idx="4294967295"/>
          </p:nvPr>
        </p:nvSpPr>
        <p:spPr>
          <a:xfrm>
            <a:off x="4716016" y="3717032"/>
            <a:ext cx="4211960" cy="2520280"/>
          </a:xfrm>
        </p:spPr>
        <p:txBody>
          <a:bodyPr>
            <a:noAutofit/>
          </a:bodyPr>
          <a:lstStyle/>
          <a:p>
            <a:pPr marL="85725" indent="0">
              <a:buNone/>
            </a:pPr>
            <a:r>
              <a:rPr lang="de-DE" sz="2500" b="1" dirty="0">
                <a:solidFill>
                  <a:srgbClr val="FFFFFF"/>
                </a:solidFill>
                <a:latin typeface="Palatino Linotype" panose="02040502050505030304" pitchFamily="18" charset="0"/>
              </a:rPr>
              <a:t>Jedes 4. bis 5. Mädchen, </a:t>
            </a:r>
            <a:br>
              <a:rPr lang="de-DE" sz="2500" b="1" dirty="0">
                <a:solidFill>
                  <a:srgbClr val="FFFFFF"/>
                </a:solidFill>
                <a:latin typeface="Palatino Linotype" panose="02040502050505030304" pitchFamily="18" charset="0"/>
              </a:rPr>
            </a:br>
            <a:r>
              <a:rPr lang="de-DE" sz="2500" b="1" dirty="0">
                <a:solidFill>
                  <a:srgbClr val="FFFFFF"/>
                </a:solidFill>
                <a:latin typeface="Palatino Linotype" panose="02040502050505030304" pitchFamily="18" charset="0"/>
              </a:rPr>
              <a:t>jeder 9. bis 12. Junge</a:t>
            </a:r>
          </a:p>
          <a:p>
            <a:pPr marL="85725" indent="-17463">
              <a:buNone/>
            </a:pPr>
            <a:r>
              <a:rPr lang="de-DE" sz="2500" dirty="0">
                <a:solidFill>
                  <a:srgbClr val="FFFFFF"/>
                </a:solidFill>
                <a:latin typeface="Palatino Linotype" panose="02040502050505030304" pitchFamily="18" charset="0"/>
              </a:rPr>
              <a:t>hat mindestens einmal vor dem 18. Lebensjahr sexuelle Gewalterfahrung gemacht</a:t>
            </a:r>
            <a:br>
              <a:rPr lang="de-DE" sz="2500" dirty="0">
                <a:solidFill>
                  <a:srgbClr val="FFFFFF"/>
                </a:solidFill>
                <a:latin typeface="Palatino Linotype" panose="02040502050505030304" pitchFamily="18" charset="0"/>
              </a:rPr>
            </a:br>
            <a:r>
              <a:rPr lang="de-DE" sz="2500" dirty="0">
                <a:solidFill>
                  <a:srgbClr val="FFFFFF"/>
                </a:solidFill>
                <a:latin typeface="Palatino Linotype" panose="02040502050505030304" pitchFamily="18" charset="0"/>
              </a:rPr>
              <a:t>(im Sinne des Strafgesetzes)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llipse 7"/>
          <p:cNvSpPr/>
          <p:nvPr/>
        </p:nvSpPr>
        <p:spPr>
          <a:xfrm>
            <a:off x="3600000" y="2520000"/>
            <a:ext cx="7020000" cy="6660000"/>
          </a:xfrm>
          <a:prstGeom prst="ellipse">
            <a:avLst/>
          </a:prstGeom>
          <a:solidFill>
            <a:srgbClr val="1B4E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Rectangle 4"/>
          <p:cNvSpPr>
            <a:spLocks noGrp="1"/>
          </p:cNvSpPr>
          <p:nvPr>
            <p:ph idx="4294967295"/>
          </p:nvPr>
        </p:nvSpPr>
        <p:spPr>
          <a:xfrm>
            <a:off x="4716016" y="3861048"/>
            <a:ext cx="4211960" cy="2088232"/>
          </a:xfrm>
        </p:spPr>
        <p:txBody>
          <a:bodyPr>
            <a:noAutofit/>
          </a:bodyPr>
          <a:lstStyle/>
          <a:p>
            <a:pPr marL="85725" indent="0">
              <a:buNone/>
            </a:pPr>
            <a:r>
              <a:rPr lang="de-DE" sz="2500" dirty="0">
                <a:solidFill>
                  <a:srgbClr val="FFFFFF"/>
                </a:solidFill>
                <a:latin typeface="Palatino Linotype" panose="02040502050505030304" pitchFamily="18" charset="0"/>
              </a:rPr>
              <a:t>Bereits über 15 % der Kinder bis 14 Jahre haben im Netz schon sexuelle Belästigung erfahren. </a:t>
            </a:r>
            <a:br>
              <a:rPr lang="de-DE" sz="2500" dirty="0">
                <a:solidFill>
                  <a:srgbClr val="FFFFFF"/>
                </a:solidFill>
                <a:latin typeface="Palatino Linotype" panose="02040502050505030304" pitchFamily="18" charset="0"/>
              </a:rPr>
            </a:br>
            <a:r>
              <a:rPr lang="de-DE" sz="1600" dirty="0">
                <a:solidFill>
                  <a:srgbClr val="FFFFFF"/>
                </a:solidFill>
                <a:latin typeface="Palatino Linotype" panose="02040502050505030304" pitchFamily="18" charset="0"/>
              </a:rPr>
              <a:t>(Quelle: jugendschutz.net)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5F8FAE9E-AED0-47B7-A4B0-4D82881393CA}"/>
              </a:ext>
            </a:extLst>
          </p:cNvPr>
          <p:cNvSpPr txBox="1"/>
          <p:nvPr/>
        </p:nvSpPr>
        <p:spPr>
          <a:xfrm>
            <a:off x="251520" y="476672"/>
            <a:ext cx="7020000" cy="584775"/>
          </a:xfrm>
          <a:prstGeom prst="rect">
            <a:avLst/>
          </a:prstGeom>
          <a:solidFill>
            <a:srgbClr val="1B4E87"/>
          </a:solidFill>
        </p:spPr>
        <p:txBody>
          <a:bodyPr wrap="square" rtlCol="0">
            <a:spAutoFit/>
          </a:bodyPr>
          <a:lstStyle/>
          <a:p>
            <a:r>
              <a:rPr lang="de-DE" sz="3200" b="1" dirty="0">
                <a:solidFill>
                  <a:srgbClr val="FFFFFF"/>
                </a:solidFill>
                <a:latin typeface="Palatino Linotype" panose="02040502050505030304" pitchFamily="18" charset="0"/>
              </a:rPr>
              <a:t>Sexuelle Gewalt – Daten und Fakten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eck 9"/>
          <p:cNvSpPr/>
          <p:nvPr/>
        </p:nvSpPr>
        <p:spPr>
          <a:xfrm>
            <a:off x="-468560" y="2780928"/>
            <a:ext cx="11017224" cy="2160240"/>
          </a:xfrm>
          <a:prstGeom prst="rect">
            <a:avLst/>
          </a:prstGeom>
          <a:solidFill>
            <a:srgbClr val="1B4E87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aphicFrame>
        <p:nvGraphicFramePr>
          <p:cNvPr id="7" name="Diagramm 6"/>
          <p:cNvGraphicFramePr/>
          <p:nvPr>
            <p:extLst>
              <p:ext uri="{D42A27DB-BD31-4B8C-83A1-F6EECF244321}">
                <p14:modId xmlns:p14="http://schemas.microsoft.com/office/powerpoint/2010/main" val="317289967"/>
              </p:ext>
            </p:extLst>
          </p:nvPr>
        </p:nvGraphicFramePr>
        <p:xfrm>
          <a:off x="1835696" y="1772816"/>
          <a:ext cx="6768752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Textfeld 10"/>
          <p:cNvSpPr txBox="1"/>
          <p:nvPr/>
        </p:nvSpPr>
        <p:spPr>
          <a:xfrm>
            <a:off x="539552" y="2916000"/>
            <a:ext cx="460851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>
                <a:solidFill>
                  <a:srgbClr val="FFFFFF"/>
                </a:solidFill>
                <a:latin typeface="Palatino Linotype" panose="02040502050505030304" pitchFamily="18" charset="0"/>
              </a:rPr>
              <a:t>40,8 Mill. Männer in </a:t>
            </a:r>
            <a:br>
              <a:rPr lang="de-DE" sz="2400" dirty="0">
                <a:solidFill>
                  <a:srgbClr val="FFFFFF"/>
                </a:solidFill>
                <a:latin typeface="Palatino Linotype" panose="02040502050505030304" pitchFamily="18" charset="0"/>
              </a:rPr>
            </a:br>
            <a:r>
              <a:rPr lang="de-DE" sz="2400" dirty="0">
                <a:solidFill>
                  <a:srgbClr val="FFFFFF"/>
                </a:solidFill>
                <a:latin typeface="Palatino Linotype" panose="02040502050505030304" pitchFamily="18" charset="0"/>
              </a:rPr>
              <a:t>Deutschland</a:t>
            </a:r>
          </a:p>
        </p:txBody>
      </p:sp>
      <p:sp>
        <p:nvSpPr>
          <p:cNvPr id="12" name="Textfeld 11"/>
          <p:cNvSpPr txBox="1"/>
          <p:nvPr/>
        </p:nvSpPr>
        <p:spPr>
          <a:xfrm>
            <a:off x="539552" y="3935378"/>
            <a:ext cx="460851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>
                <a:solidFill>
                  <a:srgbClr val="FFFFFF"/>
                </a:solidFill>
                <a:latin typeface="Palatino Linotype" panose="02040502050505030304" pitchFamily="18" charset="0"/>
              </a:rPr>
              <a:t>400.000 Männer mit pädophiler Neigungen in Deutschland (1%)</a:t>
            </a:r>
          </a:p>
        </p:txBody>
      </p:sp>
      <p:sp>
        <p:nvSpPr>
          <p:cNvPr id="13" name="Textfeld 12"/>
          <p:cNvSpPr txBox="1"/>
          <p:nvPr/>
        </p:nvSpPr>
        <p:spPr>
          <a:xfrm>
            <a:off x="5580112" y="2916000"/>
            <a:ext cx="4608512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>
                <a:solidFill>
                  <a:srgbClr val="FFFFFF"/>
                </a:solidFill>
                <a:latin typeface="Palatino Linotype" panose="02040502050505030304" pitchFamily="18" charset="0"/>
              </a:rPr>
              <a:t>260.000 Trainer</a:t>
            </a:r>
          </a:p>
        </p:txBody>
      </p:sp>
      <p:sp>
        <p:nvSpPr>
          <p:cNvPr id="14" name="Textfeld 13"/>
          <p:cNvSpPr txBox="1"/>
          <p:nvPr/>
        </p:nvSpPr>
        <p:spPr>
          <a:xfrm>
            <a:off x="5580112" y="3935378"/>
            <a:ext cx="460851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>
                <a:solidFill>
                  <a:srgbClr val="FFFFFF"/>
                </a:solidFill>
                <a:latin typeface="Palatino Linotype" panose="02040502050505030304" pitchFamily="18" charset="0"/>
              </a:rPr>
              <a:t>2600 Trainer mit </a:t>
            </a:r>
            <a:r>
              <a:rPr lang="de-DE" sz="2400" dirty="0" err="1">
                <a:solidFill>
                  <a:srgbClr val="FFFFFF"/>
                </a:solidFill>
                <a:latin typeface="Palatino Linotype" panose="02040502050505030304" pitchFamily="18" charset="0"/>
              </a:rPr>
              <a:t>pädo</a:t>
            </a:r>
            <a:r>
              <a:rPr lang="de-DE" sz="2400" dirty="0">
                <a:solidFill>
                  <a:srgbClr val="FFFFFF"/>
                </a:solidFill>
                <a:latin typeface="Palatino Linotype" panose="02040502050505030304" pitchFamily="18" charset="0"/>
              </a:rPr>
              <a:t>-</a:t>
            </a:r>
          </a:p>
          <a:p>
            <a:r>
              <a:rPr lang="de-DE" sz="2400" dirty="0" err="1">
                <a:solidFill>
                  <a:srgbClr val="FFFFFF"/>
                </a:solidFill>
                <a:latin typeface="Palatino Linotype" panose="02040502050505030304" pitchFamily="18" charset="0"/>
              </a:rPr>
              <a:t>philen</a:t>
            </a:r>
            <a:r>
              <a:rPr lang="de-DE" sz="2400" dirty="0">
                <a:solidFill>
                  <a:srgbClr val="FFFFFF"/>
                </a:solidFill>
                <a:latin typeface="Palatino Linotype" panose="02040502050505030304" pitchFamily="18" charset="0"/>
              </a:rPr>
              <a:t> Neigungen (1%)</a:t>
            </a:r>
          </a:p>
        </p:txBody>
      </p:sp>
      <p:sp>
        <p:nvSpPr>
          <p:cNvPr id="15" name="Textfeld 14"/>
          <p:cNvSpPr txBox="1"/>
          <p:nvPr/>
        </p:nvSpPr>
        <p:spPr>
          <a:xfrm>
            <a:off x="683568" y="5877272"/>
            <a:ext cx="2304256" cy="338554"/>
          </a:xfrm>
          <a:prstGeom prst="rect">
            <a:avLst/>
          </a:prstGeom>
          <a:solidFill>
            <a:srgbClr val="1B4E87"/>
          </a:solidFill>
        </p:spPr>
        <p:txBody>
          <a:bodyPr wrap="square" rtlCol="0">
            <a:spAutoFit/>
          </a:bodyPr>
          <a:lstStyle/>
          <a:p>
            <a:r>
              <a:rPr lang="de-DE" sz="1600" dirty="0">
                <a:solidFill>
                  <a:srgbClr val="FFFFFF"/>
                </a:solidFill>
                <a:latin typeface="Palatino Linotype" panose="02040502050505030304" pitchFamily="18" charset="0"/>
              </a:rPr>
              <a:t>Quelle: SZ</a:t>
            </a:r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4B942D03-3CCC-49C9-A40E-788EF4E7255F}"/>
              </a:ext>
            </a:extLst>
          </p:cNvPr>
          <p:cNvSpPr txBox="1"/>
          <p:nvPr/>
        </p:nvSpPr>
        <p:spPr>
          <a:xfrm>
            <a:off x="251520" y="476672"/>
            <a:ext cx="7020000" cy="584775"/>
          </a:xfrm>
          <a:prstGeom prst="rect">
            <a:avLst/>
          </a:prstGeom>
          <a:solidFill>
            <a:srgbClr val="1B4E87"/>
          </a:solidFill>
        </p:spPr>
        <p:txBody>
          <a:bodyPr wrap="square" rtlCol="0">
            <a:spAutoFit/>
          </a:bodyPr>
          <a:lstStyle/>
          <a:p>
            <a:r>
              <a:rPr lang="de-DE" sz="3200" b="1" dirty="0">
                <a:solidFill>
                  <a:srgbClr val="FFFFFF"/>
                </a:solidFill>
                <a:latin typeface="Palatino Linotype" panose="02040502050505030304" pitchFamily="18" charset="0"/>
              </a:rPr>
              <a:t>Sexuelle Gewalt – Daten und Fakten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eck 9"/>
          <p:cNvSpPr/>
          <p:nvPr/>
        </p:nvSpPr>
        <p:spPr>
          <a:xfrm>
            <a:off x="-108520" y="2780928"/>
            <a:ext cx="10657184" cy="2160240"/>
          </a:xfrm>
          <a:prstGeom prst="rect">
            <a:avLst/>
          </a:prstGeom>
          <a:solidFill>
            <a:srgbClr val="1B4E87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aphicFrame>
        <p:nvGraphicFramePr>
          <p:cNvPr id="7" name="Diagramm 6"/>
          <p:cNvGraphicFramePr/>
          <p:nvPr/>
        </p:nvGraphicFramePr>
        <p:xfrm>
          <a:off x="1835696" y="1772816"/>
          <a:ext cx="6768752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Diagramm 8">
            <a:extLst>
              <a:ext uri="{FF2B5EF4-FFF2-40B4-BE49-F238E27FC236}">
                <a16:creationId xmlns:a16="http://schemas.microsoft.com/office/drawing/2014/main" id="{4B5BD42A-93DC-4C8F-B1B1-68F4ACA1DB9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53374512"/>
              </p:ext>
            </p:extLst>
          </p:nvPr>
        </p:nvGraphicFramePr>
        <p:xfrm>
          <a:off x="1988096" y="1925216"/>
          <a:ext cx="6768752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1" name="Textfeld 10"/>
          <p:cNvSpPr txBox="1"/>
          <p:nvPr/>
        </p:nvSpPr>
        <p:spPr>
          <a:xfrm>
            <a:off x="827584" y="2916000"/>
            <a:ext cx="792088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500" dirty="0">
                <a:latin typeface="Palatino Linotype" panose="02040502050505030304" pitchFamily="18" charset="0"/>
              </a:rPr>
              <a:t>Das ist eine Minimalannahme, da Berufsfelder, in denen man mit Kindern zusammenkommt, insbesondere die Tätigkeit im Ehrenamt, für „pädophile“ Menschen besonders interessant sind.</a:t>
            </a: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81252038-1AB7-4CEE-B186-15816E8C8537}"/>
              </a:ext>
            </a:extLst>
          </p:cNvPr>
          <p:cNvSpPr txBox="1"/>
          <p:nvPr/>
        </p:nvSpPr>
        <p:spPr>
          <a:xfrm>
            <a:off x="251520" y="476672"/>
            <a:ext cx="7020000" cy="584775"/>
          </a:xfrm>
          <a:prstGeom prst="rect">
            <a:avLst/>
          </a:prstGeom>
          <a:solidFill>
            <a:srgbClr val="1B4E87"/>
          </a:solidFill>
        </p:spPr>
        <p:txBody>
          <a:bodyPr wrap="square" rtlCol="0">
            <a:spAutoFit/>
          </a:bodyPr>
          <a:lstStyle/>
          <a:p>
            <a:r>
              <a:rPr lang="de-DE" sz="3200" b="1" dirty="0">
                <a:solidFill>
                  <a:srgbClr val="FFFFFF"/>
                </a:solidFill>
                <a:latin typeface="Palatino Linotype" panose="02040502050505030304" pitchFamily="18" charset="0"/>
              </a:rPr>
              <a:t>Sexuelle Gewalt – Daten und Fakten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llipse 7"/>
          <p:cNvSpPr/>
          <p:nvPr/>
        </p:nvSpPr>
        <p:spPr>
          <a:xfrm>
            <a:off x="3600000" y="2520000"/>
            <a:ext cx="7020000" cy="6660000"/>
          </a:xfrm>
          <a:prstGeom prst="ellipse">
            <a:avLst/>
          </a:prstGeom>
          <a:solidFill>
            <a:srgbClr val="1B4E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Rectangle 4"/>
          <p:cNvSpPr>
            <a:spLocks noGrp="1"/>
          </p:cNvSpPr>
          <p:nvPr>
            <p:ph idx="4294967295"/>
          </p:nvPr>
        </p:nvSpPr>
        <p:spPr>
          <a:xfrm>
            <a:off x="4572000" y="3933056"/>
            <a:ext cx="4211960" cy="936104"/>
          </a:xfrm>
        </p:spPr>
        <p:txBody>
          <a:bodyPr>
            <a:noAutofit/>
          </a:bodyPr>
          <a:lstStyle/>
          <a:p>
            <a:pPr marL="85725" indent="0">
              <a:buNone/>
            </a:pPr>
            <a:r>
              <a:rPr lang="de-DE" sz="2500" dirty="0">
                <a:solidFill>
                  <a:srgbClr val="FFFFFF"/>
                </a:solidFill>
                <a:latin typeface="Palatino Linotype" panose="02040502050505030304" pitchFamily="18" charset="0"/>
              </a:rPr>
              <a:t>26% der Tatverdächtigen sind selbst minderjährig</a:t>
            </a:r>
            <a:r>
              <a:rPr lang="de-DE" sz="1600" dirty="0">
                <a:solidFill>
                  <a:srgbClr val="FFFFFF"/>
                </a:solidFill>
                <a:latin typeface="Palatino Linotype" panose="02040502050505030304" pitchFamily="18" charset="0"/>
              </a:rPr>
              <a:t>. (Quelle: PKS)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44A4274E-E685-4EAE-8B46-6CAD3C49CB08}"/>
              </a:ext>
            </a:extLst>
          </p:cNvPr>
          <p:cNvSpPr txBox="1"/>
          <p:nvPr/>
        </p:nvSpPr>
        <p:spPr>
          <a:xfrm>
            <a:off x="251520" y="476672"/>
            <a:ext cx="7020000" cy="584775"/>
          </a:xfrm>
          <a:prstGeom prst="rect">
            <a:avLst/>
          </a:prstGeom>
          <a:solidFill>
            <a:srgbClr val="1B4E87"/>
          </a:solidFill>
        </p:spPr>
        <p:txBody>
          <a:bodyPr wrap="square" rtlCol="0">
            <a:spAutoFit/>
          </a:bodyPr>
          <a:lstStyle/>
          <a:p>
            <a:r>
              <a:rPr lang="de-DE" sz="3200" b="1" dirty="0">
                <a:solidFill>
                  <a:srgbClr val="FFFFFF"/>
                </a:solidFill>
                <a:latin typeface="Palatino Linotype" panose="02040502050505030304" pitchFamily="18" charset="0"/>
              </a:rPr>
              <a:t>Sexuelle Gewalt – Daten und Fakten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llipse 7"/>
          <p:cNvSpPr/>
          <p:nvPr/>
        </p:nvSpPr>
        <p:spPr>
          <a:xfrm>
            <a:off x="3600000" y="2520000"/>
            <a:ext cx="7020000" cy="6660000"/>
          </a:xfrm>
          <a:prstGeom prst="ellipse">
            <a:avLst/>
          </a:prstGeom>
          <a:solidFill>
            <a:srgbClr val="1B4E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Rectangle 4"/>
          <p:cNvSpPr>
            <a:spLocks noGrp="1"/>
          </p:cNvSpPr>
          <p:nvPr>
            <p:ph idx="4294967295"/>
          </p:nvPr>
        </p:nvSpPr>
        <p:spPr>
          <a:xfrm>
            <a:off x="4716016" y="3645024"/>
            <a:ext cx="4211960" cy="3024336"/>
          </a:xfrm>
        </p:spPr>
        <p:txBody>
          <a:bodyPr>
            <a:noAutofit/>
          </a:bodyPr>
          <a:lstStyle/>
          <a:p>
            <a:pPr marL="85725" indent="-17463">
              <a:buNone/>
            </a:pPr>
            <a:r>
              <a:rPr lang="de-DE" sz="2500" dirty="0">
                <a:solidFill>
                  <a:srgbClr val="FFFFFF"/>
                </a:solidFill>
              </a:rPr>
              <a:t>Bis zu 10% aller in Deutschland lebenden Kinder sind von Vernachlässigung betroffen.</a:t>
            </a:r>
            <a:br>
              <a:rPr lang="de-DE" sz="2500" dirty="0">
                <a:solidFill>
                  <a:srgbClr val="FFFFFF"/>
                </a:solidFill>
              </a:rPr>
            </a:br>
            <a:r>
              <a:rPr lang="de-DE" sz="2500" dirty="0">
                <a:solidFill>
                  <a:srgbClr val="FFFFFF"/>
                </a:solidFill>
              </a:rPr>
              <a:t>Es ist damit die mit Abstand häufigste Gefährdungsform.</a:t>
            </a:r>
          </a:p>
          <a:p>
            <a:pPr marL="85725" indent="-17463" algn="r">
              <a:buNone/>
            </a:pPr>
            <a:r>
              <a:rPr lang="de-DE" sz="1600" dirty="0">
                <a:solidFill>
                  <a:schemeClr val="tx1"/>
                </a:solidFill>
              </a:rPr>
              <a:t>(Quelle: Kommunalverband f. Jugend und Soziales Baden-Württemberg)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9F2F5706-BCE4-42F9-931C-07ED562DD4B3}"/>
              </a:ext>
            </a:extLst>
          </p:cNvPr>
          <p:cNvSpPr txBox="1"/>
          <p:nvPr/>
        </p:nvSpPr>
        <p:spPr>
          <a:xfrm>
            <a:off x="251520" y="548680"/>
            <a:ext cx="6480720" cy="584775"/>
          </a:xfrm>
          <a:prstGeom prst="rect">
            <a:avLst/>
          </a:prstGeom>
          <a:solidFill>
            <a:srgbClr val="1B4E87"/>
          </a:solidFill>
        </p:spPr>
        <p:txBody>
          <a:bodyPr wrap="square" rtlCol="0">
            <a:spAutoFit/>
          </a:bodyPr>
          <a:lstStyle/>
          <a:p>
            <a:r>
              <a:rPr lang="de-DE" sz="3200" b="1" dirty="0">
                <a:solidFill>
                  <a:srgbClr val="FFFFFF"/>
                </a:solidFill>
                <a:latin typeface="Palatino Linotype" panose="02040502050505030304" pitchFamily="18" charset="0"/>
              </a:rPr>
              <a:t>Kinderschutz – Daten und Fakten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5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eck 9"/>
          <p:cNvSpPr/>
          <p:nvPr/>
        </p:nvSpPr>
        <p:spPr>
          <a:xfrm>
            <a:off x="3635896" y="5013176"/>
            <a:ext cx="10657184" cy="2088232"/>
          </a:xfrm>
          <a:prstGeom prst="rect">
            <a:avLst/>
          </a:prstGeom>
          <a:solidFill>
            <a:srgbClr val="1B4E87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aphicFrame>
        <p:nvGraphicFramePr>
          <p:cNvPr id="7" name="Objek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69401060"/>
              </p:ext>
            </p:extLst>
          </p:nvPr>
        </p:nvGraphicFramePr>
        <p:xfrm>
          <a:off x="323528" y="1772816"/>
          <a:ext cx="7920880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Rectangle 4"/>
          <p:cNvSpPr txBox="1">
            <a:spLocks/>
          </p:cNvSpPr>
          <p:nvPr/>
        </p:nvSpPr>
        <p:spPr>
          <a:xfrm>
            <a:off x="6804248" y="6381328"/>
            <a:ext cx="2088232" cy="36004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85725" marR="0" lvl="0" indent="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95000"/>
              <a:buFont typeface="Wingdings"/>
              <a:buNone/>
              <a:tabLst/>
              <a:defRPr/>
            </a:pPr>
            <a:r>
              <a:rPr kumimoji="0" lang="de-DE" sz="1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Palatino Linotype" panose="02040502050505030304" pitchFamily="18" charset="0"/>
                <a:cs typeface="Calibri" pitchFamily="34" charset="0"/>
              </a:rPr>
              <a:t>(Quelle: Safe Sport)</a:t>
            </a: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094ABEEF-08C2-49D9-B8F9-9B28189E0D93}"/>
              </a:ext>
            </a:extLst>
          </p:cNvPr>
          <p:cNvSpPr txBox="1"/>
          <p:nvPr/>
        </p:nvSpPr>
        <p:spPr>
          <a:xfrm>
            <a:off x="251520" y="476672"/>
            <a:ext cx="7020000" cy="584775"/>
          </a:xfrm>
          <a:prstGeom prst="rect">
            <a:avLst/>
          </a:prstGeom>
          <a:solidFill>
            <a:srgbClr val="1B4E87"/>
          </a:solidFill>
        </p:spPr>
        <p:txBody>
          <a:bodyPr wrap="square" rtlCol="0">
            <a:spAutoFit/>
          </a:bodyPr>
          <a:lstStyle/>
          <a:p>
            <a:r>
              <a:rPr lang="de-DE" sz="3200" b="1" dirty="0">
                <a:solidFill>
                  <a:srgbClr val="FFFFFF"/>
                </a:solidFill>
                <a:latin typeface="Palatino Linotype" panose="02040502050505030304" pitchFamily="18" charset="0"/>
              </a:rPr>
              <a:t>Sexuelle Gewalt – Daten und Fakten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eck 9"/>
          <p:cNvSpPr/>
          <p:nvPr/>
        </p:nvSpPr>
        <p:spPr>
          <a:xfrm>
            <a:off x="-252536" y="2272804"/>
            <a:ext cx="10585176" cy="4612580"/>
          </a:xfrm>
          <a:prstGeom prst="rect">
            <a:avLst/>
          </a:prstGeom>
          <a:solidFill>
            <a:srgbClr val="1B4E87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Palatino Linotype" panose="02040502050505030304" pitchFamily="18" charset="0"/>
            </a:endParaRPr>
          </a:p>
        </p:txBody>
      </p:sp>
      <p:sp>
        <p:nvSpPr>
          <p:cNvPr id="13" name="Stern mit 5 Zacken 12"/>
          <p:cNvSpPr/>
          <p:nvPr/>
        </p:nvSpPr>
        <p:spPr>
          <a:xfrm>
            <a:off x="1475656" y="4509120"/>
            <a:ext cx="792088" cy="792088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Palatino Linotype" panose="02040502050505030304" pitchFamily="18" charset="0"/>
            </a:endParaRPr>
          </a:p>
        </p:txBody>
      </p:sp>
      <p:sp>
        <p:nvSpPr>
          <p:cNvPr id="19" name="Textfeld 18"/>
          <p:cNvSpPr txBox="1"/>
          <p:nvPr/>
        </p:nvSpPr>
        <p:spPr>
          <a:xfrm>
            <a:off x="395536" y="2348880"/>
            <a:ext cx="4032448" cy="2015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1262063" algn="l"/>
              </a:tabLst>
            </a:pPr>
            <a:r>
              <a:rPr lang="de-DE" sz="2500" b="1" dirty="0">
                <a:latin typeface="Palatino Linotype" panose="02040502050505030304" pitchFamily="18" charset="0"/>
              </a:rPr>
              <a:t>§ 176 </a:t>
            </a:r>
            <a:r>
              <a:rPr lang="de-DE" sz="2500" dirty="0">
                <a:latin typeface="Palatino Linotype" panose="02040502050505030304" pitchFamily="18" charset="0"/>
              </a:rPr>
              <a:t>Sexueller Missbrauch von Kindern </a:t>
            </a:r>
            <a:r>
              <a:rPr lang="de-DE" sz="2500" b="1" dirty="0">
                <a:latin typeface="Palatino Linotype" panose="02040502050505030304" pitchFamily="18" charset="0"/>
              </a:rPr>
              <a:t>§ 176a, § 176b</a:t>
            </a:r>
          </a:p>
          <a:p>
            <a:pPr>
              <a:tabLst>
                <a:tab pos="1262063" algn="l"/>
              </a:tabLst>
            </a:pPr>
            <a:r>
              <a:rPr lang="de-DE" sz="2500" dirty="0">
                <a:latin typeface="Palatino Linotype" panose="02040502050505030304" pitchFamily="18" charset="0"/>
              </a:rPr>
              <a:t>Schwerer sexueller Missbrauch von Kindern (mit Todesfolge)</a:t>
            </a:r>
          </a:p>
        </p:txBody>
      </p:sp>
      <p:sp>
        <p:nvSpPr>
          <p:cNvPr id="22" name="Textfeld 21"/>
          <p:cNvSpPr txBox="1"/>
          <p:nvPr/>
        </p:nvSpPr>
        <p:spPr>
          <a:xfrm>
            <a:off x="2987824" y="4509120"/>
            <a:ext cx="302433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  <a:tabLst>
                <a:tab pos="1262063" algn="l"/>
              </a:tabLst>
            </a:pPr>
            <a:r>
              <a:rPr lang="de-DE" sz="2400" b="1" dirty="0">
                <a:latin typeface="Palatino Linotype" panose="02040502050505030304" pitchFamily="18" charset="0"/>
              </a:rPr>
              <a:t>§ 180 </a:t>
            </a:r>
            <a:r>
              <a:rPr lang="de-DE" sz="2400" dirty="0">
                <a:latin typeface="Palatino Linotype" panose="02040502050505030304" pitchFamily="18" charset="0"/>
              </a:rPr>
              <a:t>Förderung  sexueller Handlungen</a:t>
            </a:r>
          </a:p>
          <a:p>
            <a:pPr>
              <a:buNone/>
              <a:tabLst>
                <a:tab pos="1262063" algn="l"/>
              </a:tabLst>
            </a:pPr>
            <a:r>
              <a:rPr lang="de-DE" sz="2400" b="1" dirty="0">
                <a:latin typeface="Palatino Linotype" panose="02040502050505030304" pitchFamily="18" charset="0"/>
              </a:rPr>
              <a:t>§ 182 </a:t>
            </a:r>
            <a:r>
              <a:rPr lang="de-DE" sz="2400" dirty="0">
                <a:latin typeface="Palatino Linotype" panose="02040502050505030304" pitchFamily="18" charset="0"/>
              </a:rPr>
              <a:t>Sexueller Missbrauch von Jugendlichen</a:t>
            </a:r>
            <a:endParaRPr lang="de-DE" sz="2500" dirty="0">
              <a:latin typeface="Palatino Linotype" panose="02040502050505030304" pitchFamily="18" charset="0"/>
            </a:endParaRPr>
          </a:p>
        </p:txBody>
      </p:sp>
      <p:sp>
        <p:nvSpPr>
          <p:cNvPr id="23" name="Stern mit 5 Zacken 22"/>
          <p:cNvSpPr/>
          <p:nvPr/>
        </p:nvSpPr>
        <p:spPr>
          <a:xfrm>
            <a:off x="5292080" y="4077072"/>
            <a:ext cx="792088" cy="792088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Palatino Linotype" panose="02040502050505030304" pitchFamily="18" charset="0"/>
            </a:endParaRPr>
          </a:p>
        </p:txBody>
      </p:sp>
      <p:sp>
        <p:nvSpPr>
          <p:cNvPr id="17" name="Textfeld 16"/>
          <p:cNvSpPr txBox="1"/>
          <p:nvPr/>
        </p:nvSpPr>
        <p:spPr>
          <a:xfrm>
            <a:off x="5436096" y="4293096"/>
            <a:ext cx="504056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500" dirty="0">
                <a:solidFill>
                  <a:schemeClr val="bg1"/>
                </a:solidFill>
                <a:latin typeface="Palatino Linotype" panose="02040502050505030304" pitchFamily="18" charset="0"/>
              </a:rPr>
              <a:t>16</a:t>
            </a:r>
          </a:p>
        </p:txBody>
      </p:sp>
      <p:sp>
        <p:nvSpPr>
          <p:cNvPr id="24" name="Stern mit 5 Zacken 23"/>
          <p:cNvSpPr/>
          <p:nvPr/>
        </p:nvSpPr>
        <p:spPr>
          <a:xfrm>
            <a:off x="7524328" y="4077072"/>
            <a:ext cx="792088" cy="792088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Palatino Linotype" panose="02040502050505030304" pitchFamily="18" charset="0"/>
            </a:endParaRPr>
          </a:p>
        </p:txBody>
      </p:sp>
      <p:sp>
        <p:nvSpPr>
          <p:cNvPr id="18" name="Textfeld 17"/>
          <p:cNvSpPr txBox="1"/>
          <p:nvPr/>
        </p:nvSpPr>
        <p:spPr>
          <a:xfrm>
            <a:off x="7668344" y="4293096"/>
            <a:ext cx="504056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500" dirty="0">
                <a:solidFill>
                  <a:schemeClr val="bg1"/>
                </a:solidFill>
                <a:latin typeface="Palatino Linotype" panose="02040502050505030304" pitchFamily="18" charset="0"/>
              </a:rPr>
              <a:t>18</a:t>
            </a:r>
          </a:p>
        </p:txBody>
      </p:sp>
      <p:sp>
        <p:nvSpPr>
          <p:cNvPr id="25" name="Textfeld 24"/>
          <p:cNvSpPr txBox="1"/>
          <p:nvPr/>
        </p:nvSpPr>
        <p:spPr>
          <a:xfrm>
            <a:off x="6156176" y="2420888"/>
            <a:ext cx="302433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  <a:tabLst>
                <a:tab pos="1262063" algn="l"/>
              </a:tabLst>
            </a:pPr>
            <a:r>
              <a:rPr lang="de-DE" sz="2400" b="1" dirty="0">
                <a:latin typeface="Palatino Linotype" panose="02040502050505030304" pitchFamily="18" charset="0"/>
              </a:rPr>
              <a:t>§ 174 </a:t>
            </a:r>
            <a:r>
              <a:rPr lang="de-DE" sz="2400" dirty="0">
                <a:latin typeface="Palatino Linotype" panose="02040502050505030304" pitchFamily="18" charset="0"/>
              </a:rPr>
              <a:t>Sexueller Missbrauch von Schutzbefohlenen</a:t>
            </a:r>
          </a:p>
          <a:p>
            <a:pPr>
              <a:buNone/>
              <a:tabLst>
                <a:tab pos="1262063" algn="l"/>
              </a:tabLst>
            </a:pPr>
            <a:r>
              <a:rPr lang="de-DE" sz="2400" b="1" dirty="0">
                <a:latin typeface="Palatino Linotype" panose="02040502050505030304" pitchFamily="18" charset="0"/>
              </a:rPr>
              <a:t>§ 184e </a:t>
            </a:r>
            <a:r>
              <a:rPr lang="de-DE" sz="2400" dirty="0">
                <a:latin typeface="Palatino Linotype" panose="02040502050505030304" pitchFamily="18" charset="0"/>
              </a:rPr>
              <a:t>Prostitution</a:t>
            </a:r>
            <a:endParaRPr lang="de-DE" sz="2400" b="1" dirty="0">
              <a:latin typeface="Palatino Linotype" panose="02040502050505030304" pitchFamily="18" charset="0"/>
            </a:endParaRPr>
          </a:p>
        </p:txBody>
      </p:sp>
      <p:sp>
        <p:nvSpPr>
          <p:cNvPr id="31" name="Freihandform 30"/>
          <p:cNvSpPr/>
          <p:nvPr/>
        </p:nvSpPr>
        <p:spPr>
          <a:xfrm>
            <a:off x="1266825" y="4307582"/>
            <a:ext cx="647700" cy="685800"/>
          </a:xfrm>
          <a:custGeom>
            <a:avLst/>
            <a:gdLst>
              <a:gd name="connsiteX0" fmla="*/ 0 w 647700"/>
              <a:gd name="connsiteY0" fmla="*/ 0 h 685800"/>
              <a:gd name="connsiteX1" fmla="*/ 85725 w 647700"/>
              <a:gd name="connsiteY1" fmla="*/ 19050 h 685800"/>
              <a:gd name="connsiteX2" fmla="*/ 114300 w 647700"/>
              <a:gd name="connsiteY2" fmla="*/ 28575 h 685800"/>
              <a:gd name="connsiteX3" fmla="*/ 161925 w 647700"/>
              <a:gd name="connsiteY3" fmla="*/ 76200 h 685800"/>
              <a:gd name="connsiteX4" fmla="*/ 190500 w 647700"/>
              <a:gd name="connsiteY4" fmla="*/ 114300 h 685800"/>
              <a:gd name="connsiteX5" fmla="*/ 228600 w 647700"/>
              <a:gd name="connsiteY5" fmla="*/ 171450 h 685800"/>
              <a:gd name="connsiteX6" fmla="*/ 247650 w 647700"/>
              <a:gd name="connsiteY6" fmla="*/ 200025 h 685800"/>
              <a:gd name="connsiteX7" fmla="*/ 276225 w 647700"/>
              <a:gd name="connsiteY7" fmla="*/ 219075 h 685800"/>
              <a:gd name="connsiteX8" fmla="*/ 295275 w 647700"/>
              <a:gd name="connsiteY8" fmla="*/ 247650 h 685800"/>
              <a:gd name="connsiteX9" fmla="*/ 323850 w 647700"/>
              <a:gd name="connsiteY9" fmla="*/ 257175 h 685800"/>
              <a:gd name="connsiteX10" fmla="*/ 352425 w 647700"/>
              <a:gd name="connsiteY10" fmla="*/ 276225 h 685800"/>
              <a:gd name="connsiteX11" fmla="*/ 390525 w 647700"/>
              <a:gd name="connsiteY11" fmla="*/ 323850 h 685800"/>
              <a:gd name="connsiteX12" fmla="*/ 419100 w 647700"/>
              <a:gd name="connsiteY12" fmla="*/ 381000 h 685800"/>
              <a:gd name="connsiteX13" fmla="*/ 447675 w 647700"/>
              <a:gd name="connsiteY13" fmla="*/ 400050 h 685800"/>
              <a:gd name="connsiteX14" fmla="*/ 476250 w 647700"/>
              <a:gd name="connsiteY14" fmla="*/ 457200 h 685800"/>
              <a:gd name="connsiteX15" fmla="*/ 514350 w 647700"/>
              <a:gd name="connsiteY15" fmla="*/ 542925 h 685800"/>
              <a:gd name="connsiteX16" fmla="*/ 542925 w 647700"/>
              <a:gd name="connsiteY16" fmla="*/ 571500 h 685800"/>
              <a:gd name="connsiteX17" fmla="*/ 600075 w 647700"/>
              <a:gd name="connsiteY17" fmla="*/ 609600 h 685800"/>
              <a:gd name="connsiteX18" fmla="*/ 638175 w 647700"/>
              <a:gd name="connsiteY18" fmla="*/ 657225 h 685800"/>
              <a:gd name="connsiteX19" fmla="*/ 647700 w 647700"/>
              <a:gd name="connsiteY19" fmla="*/ 685800 h 685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647700" h="685800">
                <a:moveTo>
                  <a:pt x="0" y="0"/>
                </a:moveTo>
                <a:cubicBezTo>
                  <a:pt x="32736" y="6547"/>
                  <a:pt x="54338" y="10082"/>
                  <a:pt x="85725" y="19050"/>
                </a:cubicBezTo>
                <a:cubicBezTo>
                  <a:pt x="95379" y="21808"/>
                  <a:pt x="104775" y="25400"/>
                  <a:pt x="114300" y="28575"/>
                </a:cubicBezTo>
                <a:cubicBezTo>
                  <a:pt x="165100" y="104775"/>
                  <a:pt x="98425" y="12700"/>
                  <a:pt x="161925" y="76200"/>
                </a:cubicBezTo>
                <a:cubicBezTo>
                  <a:pt x="173150" y="87425"/>
                  <a:pt x="181396" y="101295"/>
                  <a:pt x="190500" y="114300"/>
                </a:cubicBezTo>
                <a:cubicBezTo>
                  <a:pt x="203630" y="133057"/>
                  <a:pt x="215900" y="152400"/>
                  <a:pt x="228600" y="171450"/>
                </a:cubicBezTo>
                <a:cubicBezTo>
                  <a:pt x="234950" y="180975"/>
                  <a:pt x="238125" y="193675"/>
                  <a:pt x="247650" y="200025"/>
                </a:cubicBezTo>
                <a:lnTo>
                  <a:pt x="276225" y="219075"/>
                </a:lnTo>
                <a:cubicBezTo>
                  <a:pt x="282575" y="228600"/>
                  <a:pt x="286336" y="240499"/>
                  <a:pt x="295275" y="247650"/>
                </a:cubicBezTo>
                <a:cubicBezTo>
                  <a:pt x="303115" y="253922"/>
                  <a:pt x="314870" y="252685"/>
                  <a:pt x="323850" y="257175"/>
                </a:cubicBezTo>
                <a:cubicBezTo>
                  <a:pt x="334089" y="262295"/>
                  <a:pt x="342900" y="269875"/>
                  <a:pt x="352425" y="276225"/>
                </a:cubicBezTo>
                <a:cubicBezTo>
                  <a:pt x="370968" y="331855"/>
                  <a:pt x="347441" y="280766"/>
                  <a:pt x="390525" y="323850"/>
                </a:cubicBezTo>
                <a:cubicBezTo>
                  <a:pt x="470819" y="404144"/>
                  <a:pt x="357125" y="303531"/>
                  <a:pt x="419100" y="381000"/>
                </a:cubicBezTo>
                <a:cubicBezTo>
                  <a:pt x="426251" y="389939"/>
                  <a:pt x="438150" y="393700"/>
                  <a:pt x="447675" y="400050"/>
                </a:cubicBezTo>
                <a:cubicBezTo>
                  <a:pt x="482413" y="504263"/>
                  <a:pt x="427011" y="346413"/>
                  <a:pt x="476250" y="457200"/>
                </a:cubicBezTo>
                <a:cubicBezTo>
                  <a:pt x="499983" y="510600"/>
                  <a:pt x="483555" y="505971"/>
                  <a:pt x="514350" y="542925"/>
                </a:cubicBezTo>
                <a:cubicBezTo>
                  <a:pt x="522974" y="553273"/>
                  <a:pt x="532292" y="563230"/>
                  <a:pt x="542925" y="571500"/>
                </a:cubicBezTo>
                <a:cubicBezTo>
                  <a:pt x="560997" y="585556"/>
                  <a:pt x="600075" y="609600"/>
                  <a:pt x="600075" y="609600"/>
                </a:cubicBezTo>
                <a:cubicBezTo>
                  <a:pt x="624016" y="681424"/>
                  <a:pt x="588936" y="595677"/>
                  <a:pt x="638175" y="657225"/>
                </a:cubicBezTo>
                <a:cubicBezTo>
                  <a:pt x="644447" y="665065"/>
                  <a:pt x="647700" y="685800"/>
                  <a:pt x="647700" y="685800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>
              <a:latin typeface="Palatino Linotype" panose="02040502050505030304" pitchFamily="18" charset="0"/>
            </a:endParaRPr>
          </a:p>
        </p:txBody>
      </p:sp>
      <p:sp>
        <p:nvSpPr>
          <p:cNvPr id="15" name="Freihandform 14"/>
          <p:cNvSpPr/>
          <p:nvPr/>
        </p:nvSpPr>
        <p:spPr>
          <a:xfrm>
            <a:off x="-209550" y="3526532"/>
            <a:ext cx="695325" cy="76200"/>
          </a:xfrm>
          <a:custGeom>
            <a:avLst/>
            <a:gdLst>
              <a:gd name="connsiteX0" fmla="*/ 0 w 695325"/>
              <a:gd name="connsiteY0" fmla="*/ 38100 h 76200"/>
              <a:gd name="connsiteX1" fmla="*/ 104775 w 695325"/>
              <a:gd name="connsiteY1" fmla="*/ 19050 h 76200"/>
              <a:gd name="connsiteX2" fmla="*/ 133350 w 695325"/>
              <a:gd name="connsiteY2" fmla="*/ 9525 h 76200"/>
              <a:gd name="connsiteX3" fmla="*/ 209550 w 695325"/>
              <a:gd name="connsiteY3" fmla="*/ 0 h 76200"/>
              <a:gd name="connsiteX4" fmla="*/ 419100 w 695325"/>
              <a:gd name="connsiteY4" fmla="*/ 19050 h 76200"/>
              <a:gd name="connsiteX5" fmla="*/ 476250 w 695325"/>
              <a:gd name="connsiteY5" fmla="*/ 38100 h 76200"/>
              <a:gd name="connsiteX6" fmla="*/ 504825 w 695325"/>
              <a:gd name="connsiteY6" fmla="*/ 47625 h 76200"/>
              <a:gd name="connsiteX7" fmla="*/ 542925 w 695325"/>
              <a:gd name="connsiteY7" fmla="*/ 57150 h 76200"/>
              <a:gd name="connsiteX8" fmla="*/ 571500 w 695325"/>
              <a:gd name="connsiteY8" fmla="*/ 66675 h 76200"/>
              <a:gd name="connsiteX9" fmla="*/ 628650 w 695325"/>
              <a:gd name="connsiteY9" fmla="*/ 76200 h 76200"/>
              <a:gd name="connsiteX10" fmla="*/ 695325 w 695325"/>
              <a:gd name="connsiteY10" fmla="*/ 66675 h 76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95325" h="76200">
                <a:moveTo>
                  <a:pt x="0" y="38100"/>
                </a:moveTo>
                <a:cubicBezTo>
                  <a:pt x="25476" y="33854"/>
                  <a:pt x="78150" y="25706"/>
                  <a:pt x="104775" y="19050"/>
                </a:cubicBezTo>
                <a:cubicBezTo>
                  <a:pt x="114515" y="16615"/>
                  <a:pt x="123472" y="11321"/>
                  <a:pt x="133350" y="9525"/>
                </a:cubicBezTo>
                <a:cubicBezTo>
                  <a:pt x="158535" y="4946"/>
                  <a:pt x="184150" y="3175"/>
                  <a:pt x="209550" y="0"/>
                </a:cubicBezTo>
                <a:cubicBezTo>
                  <a:pt x="273355" y="3753"/>
                  <a:pt x="352675" y="934"/>
                  <a:pt x="419100" y="19050"/>
                </a:cubicBezTo>
                <a:cubicBezTo>
                  <a:pt x="438473" y="24334"/>
                  <a:pt x="457200" y="31750"/>
                  <a:pt x="476250" y="38100"/>
                </a:cubicBezTo>
                <a:cubicBezTo>
                  <a:pt x="485775" y="41275"/>
                  <a:pt x="495085" y="45190"/>
                  <a:pt x="504825" y="47625"/>
                </a:cubicBezTo>
                <a:cubicBezTo>
                  <a:pt x="517525" y="50800"/>
                  <a:pt x="530338" y="53554"/>
                  <a:pt x="542925" y="57150"/>
                </a:cubicBezTo>
                <a:cubicBezTo>
                  <a:pt x="552579" y="59908"/>
                  <a:pt x="561699" y="64497"/>
                  <a:pt x="571500" y="66675"/>
                </a:cubicBezTo>
                <a:cubicBezTo>
                  <a:pt x="590353" y="70865"/>
                  <a:pt x="609600" y="73025"/>
                  <a:pt x="628650" y="76200"/>
                </a:cubicBezTo>
                <a:cubicBezTo>
                  <a:pt x="669273" y="62659"/>
                  <a:pt x="647185" y="66675"/>
                  <a:pt x="695325" y="66675"/>
                </a:cubicBezTo>
              </a:path>
            </a:pathLst>
          </a:custGeom>
          <a:ln w="38100">
            <a:solidFill>
              <a:srgbClr val="FFFF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>
              <a:latin typeface="Palatino Linotype" panose="02040502050505030304" pitchFamily="18" charset="0"/>
            </a:endParaRPr>
          </a:p>
        </p:txBody>
      </p:sp>
      <p:sp>
        <p:nvSpPr>
          <p:cNvPr id="32" name="Freihandform 31"/>
          <p:cNvSpPr/>
          <p:nvPr/>
        </p:nvSpPr>
        <p:spPr>
          <a:xfrm>
            <a:off x="1895475" y="5221982"/>
            <a:ext cx="1162050" cy="316067"/>
          </a:xfrm>
          <a:custGeom>
            <a:avLst/>
            <a:gdLst>
              <a:gd name="connsiteX0" fmla="*/ 0 w 1162050"/>
              <a:gd name="connsiteY0" fmla="*/ 0 h 316067"/>
              <a:gd name="connsiteX1" fmla="*/ 28575 w 1162050"/>
              <a:gd name="connsiteY1" fmla="*/ 95250 h 316067"/>
              <a:gd name="connsiteX2" fmla="*/ 38100 w 1162050"/>
              <a:gd name="connsiteY2" fmla="*/ 123825 h 316067"/>
              <a:gd name="connsiteX3" fmla="*/ 66675 w 1162050"/>
              <a:gd name="connsiteY3" fmla="*/ 142875 h 316067"/>
              <a:gd name="connsiteX4" fmla="*/ 76200 w 1162050"/>
              <a:gd name="connsiteY4" fmla="*/ 171450 h 316067"/>
              <a:gd name="connsiteX5" fmla="*/ 104775 w 1162050"/>
              <a:gd name="connsiteY5" fmla="*/ 180975 h 316067"/>
              <a:gd name="connsiteX6" fmla="*/ 161925 w 1162050"/>
              <a:gd name="connsiteY6" fmla="*/ 219075 h 316067"/>
              <a:gd name="connsiteX7" fmla="*/ 247650 w 1162050"/>
              <a:gd name="connsiteY7" fmla="*/ 257175 h 316067"/>
              <a:gd name="connsiteX8" fmla="*/ 314325 w 1162050"/>
              <a:gd name="connsiteY8" fmla="*/ 276225 h 316067"/>
              <a:gd name="connsiteX9" fmla="*/ 419100 w 1162050"/>
              <a:gd name="connsiteY9" fmla="*/ 295275 h 316067"/>
              <a:gd name="connsiteX10" fmla="*/ 542925 w 1162050"/>
              <a:gd name="connsiteY10" fmla="*/ 304800 h 316067"/>
              <a:gd name="connsiteX11" fmla="*/ 590550 w 1162050"/>
              <a:gd name="connsiteY11" fmla="*/ 314325 h 316067"/>
              <a:gd name="connsiteX12" fmla="*/ 695325 w 1162050"/>
              <a:gd name="connsiteY12" fmla="*/ 314325 h 316067"/>
              <a:gd name="connsiteX13" fmla="*/ 876300 w 1162050"/>
              <a:gd name="connsiteY13" fmla="*/ 295275 h 316067"/>
              <a:gd name="connsiteX14" fmla="*/ 914400 w 1162050"/>
              <a:gd name="connsiteY14" fmla="*/ 285750 h 316067"/>
              <a:gd name="connsiteX15" fmla="*/ 1009650 w 1162050"/>
              <a:gd name="connsiteY15" fmla="*/ 276225 h 316067"/>
              <a:gd name="connsiteX16" fmla="*/ 1066800 w 1162050"/>
              <a:gd name="connsiteY16" fmla="*/ 285750 h 316067"/>
              <a:gd name="connsiteX17" fmla="*/ 1123950 w 1162050"/>
              <a:gd name="connsiteY17" fmla="*/ 295275 h 316067"/>
              <a:gd name="connsiteX18" fmla="*/ 1162050 w 1162050"/>
              <a:gd name="connsiteY18" fmla="*/ 257175 h 3160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162050" h="316067">
                <a:moveTo>
                  <a:pt x="0" y="0"/>
                </a:moveTo>
                <a:cubicBezTo>
                  <a:pt x="14395" y="57581"/>
                  <a:pt x="5385" y="25681"/>
                  <a:pt x="28575" y="95250"/>
                </a:cubicBezTo>
                <a:cubicBezTo>
                  <a:pt x="31750" y="104775"/>
                  <a:pt x="29746" y="118256"/>
                  <a:pt x="38100" y="123825"/>
                </a:cubicBezTo>
                <a:lnTo>
                  <a:pt x="66675" y="142875"/>
                </a:lnTo>
                <a:cubicBezTo>
                  <a:pt x="69850" y="152400"/>
                  <a:pt x="69100" y="164350"/>
                  <a:pt x="76200" y="171450"/>
                </a:cubicBezTo>
                <a:cubicBezTo>
                  <a:pt x="83300" y="178550"/>
                  <a:pt x="95998" y="176099"/>
                  <a:pt x="104775" y="180975"/>
                </a:cubicBezTo>
                <a:cubicBezTo>
                  <a:pt x="124789" y="192094"/>
                  <a:pt x="140205" y="211835"/>
                  <a:pt x="161925" y="219075"/>
                </a:cubicBezTo>
                <a:cubicBezTo>
                  <a:pt x="309367" y="268222"/>
                  <a:pt x="157084" y="211892"/>
                  <a:pt x="247650" y="257175"/>
                </a:cubicBezTo>
                <a:cubicBezTo>
                  <a:pt x="260378" y="263539"/>
                  <a:pt x="303338" y="273784"/>
                  <a:pt x="314325" y="276225"/>
                </a:cubicBezTo>
                <a:cubicBezTo>
                  <a:pt x="336062" y="281055"/>
                  <a:pt x="399455" y="293207"/>
                  <a:pt x="419100" y="295275"/>
                </a:cubicBezTo>
                <a:cubicBezTo>
                  <a:pt x="460269" y="299609"/>
                  <a:pt x="501650" y="301625"/>
                  <a:pt x="542925" y="304800"/>
                </a:cubicBezTo>
                <a:cubicBezTo>
                  <a:pt x="558800" y="307975"/>
                  <a:pt x="574361" y="314325"/>
                  <a:pt x="590550" y="314325"/>
                </a:cubicBezTo>
                <a:cubicBezTo>
                  <a:pt x="709024" y="314325"/>
                  <a:pt x="629792" y="292481"/>
                  <a:pt x="695325" y="314325"/>
                </a:cubicBezTo>
                <a:cubicBezTo>
                  <a:pt x="791135" y="290372"/>
                  <a:pt x="678780" y="316067"/>
                  <a:pt x="876300" y="295275"/>
                </a:cubicBezTo>
                <a:cubicBezTo>
                  <a:pt x="889319" y="293905"/>
                  <a:pt x="901441" y="287601"/>
                  <a:pt x="914400" y="285750"/>
                </a:cubicBezTo>
                <a:cubicBezTo>
                  <a:pt x="945988" y="281237"/>
                  <a:pt x="977900" y="279400"/>
                  <a:pt x="1009650" y="276225"/>
                </a:cubicBezTo>
                <a:cubicBezTo>
                  <a:pt x="1028700" y="279400"/>
                  <a:pt x="1047487" y="285750"/>
                  <a:pt x="1066800" y="285750"/>
                </a:cubicBezTo>
                <a:cubicBezTo>
                  <a:pt x="1125953" y="285750"/>
                  <a:pt x="1064540" y="255668"/>
                  <a:pt x="1123950" y="295275"/>
                </a:cubicBezTo>
                <a:cubicBezTo>
                  <a:pt x="1146938" y="260793"/>
                  <a:pt x="1132761" y="271820"/>
                  <a:pt x="1162050" y="257175"/>
                </a:cubicBezTo>
              </a:path>
            </a:pathLst>
          </a:custGeom>
          <a:ln w="38100">
            <a:solidFill>
              <a:srgbClr val="FFFF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>
              <a:latin typeface="Palatino Linotype" panose="02040502050505030304" pitchFamily="18" charset="0"/>
            </a:endParaRPr>
          </a:p>
        </p:txBody>
      </p:sp>
      <p:sp>
        <p:nvSpPr>
          <p:cNvPr id="33" name="Freihandform 32"/>
          <p:cNvSpPr/>
          <p:nvPr/>
        </p:nvSpPr>
        <p:spPr>
          <a:xfrm>
            <a:off x="3886200" y="4357159"/>
            <a:ext cx="1634455" cy="229117"/>
          </a:xfrm>
          <a:custGeom>
            <a:avLst/>
            <a:gdLst>
              <a:gd name="connsiteX0" fmla="*/ 0 w 1634455"/>
              <a:gd name="connsiteY0" fmla="*/ 198073 h 229117"/>
              <a:gd name="connsiteX1" fmla="*/ 76200 w 1634455"/>
              <a:gd name="connsiteY1" fmla="*/ 179023 h 229117"/>
              <a:gd name="connsiteX2" fmla="*/ 133350 w 1634455"/>
              <a:gd name="connsiteY2" fmla="*/ 150448 h 229117"/>
              <a:gd name="connsiteX3" fmla="*/ 161925 w 1634455"/>
              <a:gd name="connsiteY3" fmla="*/ 121873 h 229117"/>
              <a:gd name="connsiteX4" fmla="*/ 180975 w 1634455"/>
              <a:gd name="connsiteY4" fmla="*/ 93298 h 229117"/>
              <a:gd name="connsiteX5" fmla="*/ 238125 w 1634455"/>
              <a:gd name="connsiteY5" fmla="*/ 74248 h 229117"/>
              <a:gd name="connsiteX6" fmla="*/ 266700 w 1634455"/>
              <a:gd name="connsiteY6" fmla="*/ 64723 h 229117"/>
              <a:gd name="connsiteX7" fmla="*/ 295275 w 1634455"/>
              <a:gd name="connsiteY7" fmla="*/ 55198 h 229117"/>
              <a:gd name="connsiteX8" fmla="*/ 342900 w 1634455"/>
              <a:gd name="connsiteY8" fmla="*/ 45673 h 229117"/>
              <a:gd name="connsiteX9" fmla="*/ 400050 w 1634455"/>
              <a:gd name="connsiteY9" fmla="*/ 26623 h 229117"/>
              <a:gd name="connsiteX10" fmla="*/ 590550 w 1634455"/>
              <a:gd name="connsiteY10" fmla="*/ 7573 h 229117"/>
              <a:gd name="connsiteX11" fmla="*/ 733425 w 1634455"/>
              <a:gd name="connsiteY11" fmla="*/ 17098 h 229117"/>
              <a:gd name="connsiteX12" fmla="*/ 771525 w 1634455"/>
              <a:gd name="connsiteY12" fmla="*/ 26623 h 229117"/>
              <a:gd name="connsiteX13" fmla="*/ 847725 w 1634455"/>
              <a:gd name="connsiteY13" fmla="*/ 36148 h 229117"/>
              <a:gd name="connsiteX14" fmla="*/ 923925 w 1634455"/>
              <a:gd name="connsiteY14" fmla="*/ 55198 h 229117"/>
              <a:gd name="connsiteX15" fmla="*/ 1047750 w 1634455"/>
              <a:gd name="connsiteY15" fmla="*/ 74248 h 229117"/>
              <a:gd name="connsiteX16" fmla="*/ 1085850 w 1634455"/>
              <a:gd name="connsiteY16" fmla="*/ 64723 h 229117"/>
              <a:gd name="connsiteX17" fmla="*/ 1114425 w 1634455"/>
              <a:gd name="connsiteY17" fmla="*/ 74248 h 229117"/>
              <a:gd name="connsiteX18" fmla="*/ 1190625 w 1634455"/>
              <a:gd name="connsiteY18" fmla="*/ 93298 h 229117"/>
              <a:gd name="connsiteX19" fmla="*/ 1219200 w 1634455"/>
              <a:gd name="connsiteY19" fmla="*/ 102823 h 229117"/>
              <a:gd name="connsiteX20" fmla="*/ 1247775 w 1634455"/>
              <a:gd name="connsiteY20" fmla="*/ 121873 h 229117"/>
              <a:gd name="connsiteX21" fmla="*/ 1304925 w 1634455"/>
              <a:gd name="connsiteY21" fmla="*/ 140923 h 229117"/>
              <a:gd name="connsiteX22" fmla="*/ 1333500 w 1634455"/>
              <a:gd name="connsiteY22" fmla="*/ 150448 h 229117"/>
              <a:gd name="connsiteX23" fmla="*/ 1362075 w 1634455"/>
              <a:gd name="connsiteY23" fmla="*/ 169498 h 229117"/>
              <a:gd name="connsiteX24" fmla="*/ 1447800 w 1634455"/>
              <a:gd name="connsiteY24" fmla="*/ 198073 h 229117"/>
              <a:gd name="connsiteX25" fmla="*/ 1476375 w 1634455"/>
              <a:gd name="connsiteY25" fmla="*/ 207598 h 229117"/>
              <a:gd name="connsiteX26" fmla="*/ 1504950 w 1634455"/>
              <a:gd name="connsiteY26" fmla="*/ 217123 h 229117"/>
              <a:gd name="connsiteX27" fmla="*/ 1590675 w 1634455"/>
              <a:gd name="connsiteY27" fmla="*/ 207598 h 229117"/>
              <a:gd name="connsiteX28" fmla="*/ 1628775 w 1634455"/>
              <a:gd name="connsiteY28" fmla="*/ 207598 h 229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634455" h="229117">
                <a:moveTo>
                  <a:pt x="0" y="198073"/>
                </a:moveTo>
                <a:cubicBezTo>
                  <a:pt x="18114" y="194450"/>
                  <a:pt x="56674" y="188786"/>
                  <a:pt x="76200" y="179023"/>
                </a:cubicBezTo>
                <a:cubicBezTo>
                  <a:pt x="150058" y="142094"/>
                  <a:pt x="61526" y="174389"/>
                  <a:pt x="133350" y="150448"/>
                </a:cubicBezTo>
                <a:cubicBezTo>
                  <a:pt x="142875" y="140923"/>
                  <a:pt x="153301" y="132221"/>
                  <a:pt x="161925" y="121873"/>
                </a:cubicBezTo>
                <a:cubicBezTo>
                  <a:pt x="169254" y="113079"/>
                  <a:pt x="171267" y="99365"/>
                  <a:pt x="180975" y="93298"/>
                </a:cubicBezTo>
                <a:cubicBezTo>
                  <a:pt x="198003" y="82655"/>
                  <a:pt x="219075" y="80598"/>
                  <a:pt x="238125" y="74248"/>
                </a:cubicBezTo>
                <a:lnTo>
                  <a:pt x="266700" y="64723"/>
                </a:lnTo>
                <a:cubicBezTo>
                  <a:pt x="276225" y="61548"/>
                  <a:pt x="285430" y="57167"/>
                  <a:pt x="295275" y="55198"/>
                </a:cubicBezTo>
                <a:cubicBezTo>
                  <a:pt x="311150" y="52023"/>
                  <a:pt x="327281" y="49933"/>
                  <a:pt x="342900" y="45673"/>
                </a:cubicBezTo>
                <a:cubicBezTo>
                  <a:pt x="362273" y="40389"/>
                  <a:pt x="381000" y="32973"/>
                  <a:pt x="400050" y="26623"/>
                </a:cubicBezTo>
                <a:cubicBezTo>
                  <a:pt x="479919" y="0"/>
                  <a:pt x="418602" y="17688"/>
                  <a:pt x="590550" y="7573"/>
                </a:cubicBezTo>
                <a:cubicBezTo>
                  <a:pt x="638175" y="10748"/>
                  <a:pt x="685957" y="12101"/>
                  <a:pt x="733425" y="17098"/>
                </a:cubicBezTo>
                <a:cubicBezTo>
                  <a:pt x="746444" y="18468"/>
                  <a:pt x="758612" y="24471"/>
                  <a:pt x="771525" y="26623"/>
                </a:cubicBezTo>
                <a:cubicBezTo>
                  <a:pt x="796774" y="30831"/>
                  <a:pt x="822425" y="32256"/>
                  <a:pt x="847725" y="36148"/>
                </a:cubicBezTo>
                <a:cubicBezTo>
                  <a:pt x="939005" y="50191"/>
                  <a:pt x="859024" y="38973"/>
                  <a:pt x="923925" y="55198"/>
                </a:cubicBezTo>
                <a:cubicBezTo>
                  <a:pt x="967560" y="66107"/>
                  <a:pt x="1001481" y="68464"/>
                  <a:pt x="1047750" y="74248"/>
                </a:cubicBezTo>
                <a:cubicBezTo>
                  <a:pt x="1060450" y="71073"/>
                  <a:pt x="1072759" y="64723"/>
                  <a:pt x="1085850" y="64723"/>
                </a:cubicBezTo>
                <a:cubicBezTo>
                  <a:pt x="1095890" y="64723"/>
                  <a:pt x="1104739" y="71606"/>
                  <a:pt x="1114425" y="74248"/>
                </a:cubicBezTo>
                <a:cubicBezTo>
                  <a:pt x="1139684" y="81137"/>
                  <a:pt x="1165787" y="85019"/>
                  <a:pt x="1190625" y="93298"/>
                </a:cubicBezTo>
                <a:cubicBezTo>
                  <a:pt x="1200150" y="96473"/>
                  <a:pt x="1210220" y="98333"/>
                  <a:pt x="1219200" y="102823"/>
                </a:cubicBezTo>
                <a:cubicBezTo>
                  <a:pt x="1229439" y="107943"/>
                  <a:pt x="1237314" y="117224"/>
                  <a:pt x="1247775" y="121873"/>
                </a:cubicBezTo>
                <a:cubicBezTo>
                  <a:pt x="1266125" y="130028"/>
                  <a:pt x="1285875" y="134573"/>
                  <a:pt x="1304925" y="140923"/>
                </a:cubicBezTo>
                <a:cubicBezTo>
                  <a:pt x="1314450" y="144098"/>
                  <a:pt x="1325146" y="144879"/>
                  <a:pt x="1333500" y="150448"/>
                </a:cubicBezTo>
                <a:cubicBezTo>
                  <a:pt x="1343025" y="156798"/>
                  <a:pt x="1351614" y="164849"/>
                  <a:pt x="1362075" y="169498"/>
                </a:cubicBezTo>
                <a:lnTo>
                  <a:pt x="1447800" y="198073"/>
                </a:lnTo>
                <a:lnTo>
                  <a:pt x="1476375" y="207598"/>
                </a:lnTo>
                <a:lnTo>
                  <a:pt x="1504950" y="217123"/>
                </a:lnTo>
                <a:cubicBezTo>
                  <a:pt x="1533525" y="213948"/>
                  <a:pt x="1561924" y="207598"/>
                  <a:pt x="1590675" y="207598"/>
                </a:cubicBezTo>
                <a:cubicBezTo>
                  <a:pt x="1634455" y="207598"/>
                  <a:pt x="1607256" y="229117"/>
                  <a:pt x="1628775" y="207598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>
              <a:latin typeface="Palatino Linotype" panose="02040502050505030304" pitchFamily="18" charset="0"/>
            </a:endParaRPr>
          </a:p>
        </p:txBody>
      </p:sp>
      <p:sp>
        <p:nvSpPr>
          <p:cNvPr id="34" name="Freihandform 33"/>
          <p:cNvSpPr/>
          <p:nvPr/>
        </p:nvSpPr>
        <p:spPr>
          <a:xfrm>
            <a:off x="5810250" y="3191810"/>
            <a:ext cx="409575" cy="1134822"/>
          </a:xfrm>
          <a:custGeom>
            <a:avLst/>
            <a:gdLst>
              <a:gd name="connsiteX0" fmla="*/ 38100 w 409575"/>
              <a:gd name="connsiteY0" fmla="*/ 1134822 h 1134822"/>
              <a:gd name="connsiteX1" fmla="*/ 57150 w 409575"/>
              <a:gd name="connsiteY1" fmla="*/ 1077672 h 1134822"/>
              <a:gd name="connsiteX2" fmla="*/ 66675 w 409575"/>
              <a:gd name="connsiteY2" fmla="*/ 1020522 h 1134822"/>
              <a:gd name="connsiteX3" fmla="*/ 76200 w 409575"/>
              <a:gd name="connsiteY3" fmla="*/ 982422 h 1134822"/>
              <a:gd name="connsiteX4" fmla="*/ 85725 w 409575"/>
              <a:gd name="connsiteY4" fmla="*/ 934797 h 1134822"/>
              <a:gd name="connsiteX5" fmla="*/ 66675 w 409575"/>
              <a:gd name="connsiteY5" fmla="*/ 725247 h 1134822"/>
              <a:gd name="connsiteX6" fmla="*/ 57150 w 409575"/>
              <a:gd name="connsiteY6" fmla="*/ 696672 h 1134822"/>
              <a:gd name="connsiteX7" fmla="*/ 47625 w 409575"/>
              <a:gd name="connsiteY7" fmla="*/ 658572 h 1134822"/>
              <a:gd name="connsiteX8" fmla="*/ 28575 w 409575"/>
              <a:gd name="connsiteY8" fmla="*/ 572847 h 1134822"/>
              <a:gd name="connsiteX9" fmla="*/ 0 w 409575"/>
              <a:gd name="connsiteY9" fmla="*/ 458547 h 1134822"/>
              <a:gd name="connsiteX10" fmla="*/ 9525 w 409575"/>
              <a:gd name="connsiteY10" fmla="*/ 363297 h 1134822"/>
              <a:gd name="connsiteX11" fmla="*/ 19050 w 409575"/>
              <a:gd name="connsiteY11" fmla="*/ 325197 h 1134822"/>
              <a:gd name="connsiteX12" fmla="*/ 28575 w 409575"/>
              <a:gd name="connsiteY12" fmla="*/ 268047 h 1134822"/>
              <a:gd name="connsiteX13" fmla="*/ 47625 w 409575"/>
              <a:gd name="connsiteY13" fmla="*/ 201372 h 1134822"/>
              <a:gd name="connsiteX14" fmla="*/ 114300 w 409575"/>
              <a:gd name="connsiteY14" fmla="*/ 163272 h 1134822"/>
              <a:gd name="connsiteX15" fmla="*/ 123825 w 409575"/>
              <a:gd name="connsiteY15" fmla="*/ 134697 h 1134822"/>
              <a:gd name="connsiteX16" fmla="*/ 180975 w 409575"/>
              <a:gd name="connsiteY16" fmla="*/ 106122 h 1134822"/>
              <a:gd name="connsiteX17" fmla="*/ 200025 w 409575"/>
              <a:gd name="connsiteY17" fmla="*/ 77547 h 1134822"/>
              <a:gd name="connsiteX18" fmla="*/ 257175 w 409575"/>
              <a:gd name="connsiteY18" fmla="*/ 48972 h 1134822"/>
              <a:gd name="connsiteX19" fmla="*/ 285750 w 409575"/>
              <a:gd name="connsiteY19" fmla="*/ 29922 h 1134822"/>
              <a:gd name="connsiteX20" fmla="*/ 381000 w 409575"/>
              <a:gd name="connsiteY20" fmla="*/ 1347 h 1134822"/>
              <a:gd name="connsiteX21" fmla="*/ 409575 w 409575"/>
              <a:gd name="connsiteY21" fmla="*/ 1347 h 11348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409575" h="1134822">
                <a:moveTo>
                  <a:pt x="38100" y="1134822"/>
                </a:moveTo>
                <a:cubicBezTo>
                  <a:pt x="44450" y="1115772"/>
                  <a:pt x="53849" y="1097479"/>
                  <a:pt x="57150" y="1077672"/>
                </a:cubicBezTo>
                <a:cubicBezTo>
                  <a:pt x="60325" y="1058622"/>
                  <a:pt x="62887" y="1039460"/>
                  <a:pt x="66675" y="1020522"/>
                </a:cubicBezTo>
                <a:cubicBezTo>
                  <a:pt x="69242" y="1007685"/>
                  <a:pt x="73360" y="995201"/>
                  <a:pt x="76200" y="982422"/>
                </a:cubicBezTo>
                <a:cubicBezTo>
                  <a:pt x="79712" y="966618"/>
                  <a:pt x="82550" y="950672"/>
                  <a:pt x="85725" y="934797"/>
                </a:cubicBezTo>
                <a:cubicBezTo>
                  <a:pt x="81627" y="873325"/>
                  <a:pt x="79695" y="790348"/>
                  <a:pt x="66675" y="725247"/>
                </a:cubicBezTo>
                <a:cubicBezTo>
                  <a:pt x="64706" y="715402"/>
                  <a:pt x="59908" y="706326"/>
                  <a:pt x="57150" y="696672"/>
                </a:cubicBezTo>
                <a:cubicBezTo>
                  <a:pt x="53554" y="684085"/>
                  <a:pt x="50465" y="671351"/>
                  <a:pt x="47625" y="658572"/>
                </a:cubicBezTo>
                <a:cubicBezTo>
                  <a:pt x="39856" y="623612"/>
                  <a:pt x="38530" y="606032"/>
                  <a:pt x="28575" y="572847"/>
                </a:cubicBezTo>
                <a:cubicBezTo>
                  <a:pt x="273" y="478507"/>
                  <a:pt x="15851" y="553651"/>
                  <a:pt x="0" y="458547"/>
                </a:cubicBezTo>
                <a:cubicBezTo>
                  <a:pt x="3175" y="426797"/>
                  <a:pt x="5012" y="394885"/>
                  <a:pt x="9525" y="363297"/>
                </a:cubicBezTo>
                <a:cubicBezTo>
                  <a:pt x="11376" y="350338"/>
                  <a:pt x="16483" y="338034"/>
                  <a:pt x="19050" y="325197"/>
                </a:cubicBezTo>
                <a:cubicBezTo>
                  <a:pt x="22838" y="306259"/>
                  <a:pt x="24787" y="286985"/>
                  <a:pt x="28575" y="268047"/>
                </a:cubicBezTo>
                <a:cubicBezTo>
                  <a:pt x="29031" y="265765"/>
                  <a:pt x="42783" y="207424"/>
                  <a:pt x="47625" y="201372"/>
                </a:cubicBezTo>
                <a:cubicBezTo>
                  <a:pt x="56600" y="190153"/>
                  <a:pt x="104925" y="167959"/>
                  <a:pt x="114300" y="163272"/>
                </a:cubicBezTo>
                <a:cubicBezTo>
                  <a:pt x="117475" y="153747"/>
                  <a:pt x="117553" y="142537"/>
                  <a:pt x="123825" y="134697"/>
                </a:cubicBezTo>
                <a:cubicBezTo>
                  <a:pt x="137254" y="117911"/>
                  <a:pt x="162151" y="112397"/>
                  <a:pt x="180975" y="106122"/>
                </a:cubicBezTo>
                <a:cubicBezTo>
                  <a:pt x="187325" y="96597"/>
                  <a:pt x="191930" y="85642"/>
                  <a:pt x="200025" y="77547"/>
                </a:cubicBezTo>
                <a:cubicBezTo>
                  <a:pt x="227322" y="50250"/>
                  <a:pt x="226187" y="64466"/>
                  <a:pt x="257175" y="48972"/>
                </a:cubicBezTo>
                <a:cubicBezTo>
                  <a:pt x="267414" y="43852"/>
                  <a:pt x="275289" y="34571"/>
                  <a:pt x="285750" y="29922"/>
                </a:cubicBezTo>
                <a:cubicBezTo>
                  <a:pt x="298310" y="24340"/>
                  <a:pt x="360585" y="4263"/>
                  <a:pt x="381000" y="1347"/>
                </a:cubicBezTo>
                <a:cubicBezTo>
                  <a:pt x="390429" y="0"/>
                  <a:pt x="400050" y="1347"/>
                  <a:pt x="409575" y="1347"/>
                </a:cubicBezTo>
              </a:path>
            </a:pathLst>
          </a:custGeom>
          <a:ln w="38100">
            <a:solidFill>
              <a:srgbClr val="FFFF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>
              <a:latin typeface="Palatino Linotype" panose="02040502050505030304" pitchFamily="18" charset="0"/>
            </a:endParaRPr>
          </a:p>
        </p:txBody>
      </p:sp>
      <p:sp>
        <p:nvSpPr>
          <p:cNvPr id="35" name="Freihandform 34"/>
          <p:cNvSpPr/>
          <p:nvPr/>
        </p:nvSpPr>
        <p:spPr>
          <a:xfrm>
            <a:off x="7553325" y="3936107"/>
            <a:ext cx="325611" cy="527397"/>
          </a:xfrm>
          <a:custGeom>
            <a:avLst/>
            <a:gdLst>
              <a:gd name="connsiteX0" fmla="*/ 0 w 325611"/>
              <a:gd name="connsiteY0" fmla="*/ 0 h 527397"/>
              <a:gd name="connsiteX1" fmla="*/ 95250 w 325611"/>
              <a:gd name="connsiteY1" fmla="*/ 19050 h 527397"/>
              <a:gd name="connsiteX2" fmla="*/ 123825 w 325611"/>
              <a:gd name="connsiteY2" fmla="*/ 38100 h 527397"/>
              <a:gd name="connsiteX3" fmla="*/ 142875 w 325611"/>
              <a:gd name="connsiteY3" fmla="*/ 66675 h 527397"/>
              <a:gd name="connsiteX4" fmla="*/ 152400 w 325611"/>
              <a:gd name="connsiteY4" fmla="*/ 95250 h 527397"/>
              <a:gd name="connsiteX5" fmla="*/ 190500 w 325611"/>
              <a:gd name="connsiteY5" fmla="*/ 152400 h 527397"/>
              <a:gd name="connsiteX6" fmla="*/ 219075 w 325611"/>
              <a:gd name="connsiteY6" fmla="*/ 209550 h 527397"/>
              <a:gd name="connsiteX7" fmla="*/ 228600 w 325611"/>
              <a:gd name="connsiteY7" fmla="*/ 247650 h 527397"/>
              <a:gd name="connsiteX8" fmla="*/ 247650 w 325611"/>
              <a:gd name="connsiteY8" fmla="*/ 304800 h 527397"/>
              <a:gd name="connsiteX9" fmla="*/ 266700 w 325611"/>
              <a:gd name="connsiteY9" fmla="*/ 361950 h 527397"/>
              <a:gd name="connsiteX10" fmla="*/ 276225 w 325611"/>
              <a:gd name="connsiteY10" fmla="*/ 390525 h 527397"/>
              <a:gd name="connsiteX11" fmla="*/ 285750 w 325611"/>
              <a:gd name="connsiteY11" fmla="*/ 419100 h 527397"/>
              <a:gd name="connsiteX12" fmla="*/ 295275 w 325611"/>
              <a:gd name="connsiteY12" fmla="*/ 457200 h 527397"/>
              <a:gd name="connsiteX13" fmla="*/ 304800 w 325611"/>
              <a:gd name="connsiteY13" fmla="*/ 485775 h 527397"/>
              <a:gd name="connsiteX14" fmla="*/ 323850 w 325611"/>
              <a:gd name="connsiteY14" fmla="*/ 523875 h 5273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25611" h="527397">
                <a:moveTo>
                  <a:pt x="0" y="0"/>
                </a:moveTo>
                <a:cubicBezTo>
                  <a:pt x="24571" y="3510"/>
                  <a:pt x="68651" y="5750"/>
                  <a:pt x="95250" y="19050"/>
                </a:cubicBezTo>
                <a:cubicBezTo>
                  <a:pt x="105489" y="24170"/>
                  <a:pt x="114300" y="31750"/>
                  <a:pt x="123825" y="38100"/>
                </a:cubicBezTo>
                <a:cubicBezTo>
                  <a:pt x="130175" y="47625"/>
                  <a:pt x="137755" y="56436"/>
                  <a:pt x="142875" y="66675"/>
                </a:cubicBezTo>
                <a:cubicBezTo>
                  <a:pt x="147365" y="75655"/>
                  <a:pt x="147524" y="86473"/>
                  <a:pt x="152400" y="95250"/>
                </a:cubicBezTo>
                <a:cubicBezTo>
                  <a:pt x="163519" y="115264"/>
                  <a:pt x="183260" y="130680"/>
                  <a:pt x="190500" y="152400"/>
                </a:cubicBezTo>
                <a:cubicBezTo>
                  <a:pt x="203645" y="191835"/>
                  <a:pt x="194456" y="172621"/>
                  <a:pt x="219075" y="209550"/>
                </a:cubicBezTo>
                <a:cubicBezTo>
                  <a:pt x="222250" y="222250"/>
                  <a:pt x="224838" y="235111"/>
                  <a:pt x="228600" y="247650"/>
                </a:cubicBezTo>
                <a:cubicBezTo>
                  <a:pt x="234370" y="266884"/>
                  <a:pt x="241300" y="285750"/>
                  <a:pt x="247650" y="304800"/>
                </a:cubicBezTo>
                <a:lnTo>
                  <a:pt x="266700" y="361950"/>
                </a:lnTo>
                <a:lnTo>
                  <a:pt x="276225" y="390525"/>
                </a:lnTo>
                <a:cubicBezTo>
                  <a:pt x="279400" y="400050"/>
                  <a:pt x="283315" y="409360"/>
                  <a:pt x="285750" y="419100"/>
                </a:cubicBezTo>
                <a:cubicBezTo>
                  <a:pt x="288925" y="431800"/>
                  <a:pt x="291679" y="444613"/>
                  <a:pt x="295275" y="457200"/>
                </a:cubicBezTo>
                <a:cubicBezTo>
                  <a:pt x="298033" y="466854"/>
                  <a:pt x="300310" y="476795"/>
                  <a:pt x="304800" y="485775"/>
                </a:cubicBezTo>
                <a:cubicBezTo>
                  <a:pt x="325611" y="527397"/>
                  <a:pt x="323850" y="500016"/>
                  <a:pt x="323850" y="523875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>
              <a:latin typeface="Palatino Linotype" panose="02040502050505030304" pitchFamily="18" charset="0"/>
            </a:endParaRPr>
          </a:p>
        </p:txBody>
      </p:sp>
      <p:sp>
        <p:nvSpPr>
          <p:cNvPr id="16" name="Textfeld 15"/>
          <p:cNvSpPr txBox="1"/>
          <p:nvPr/>
        </p:nvSpPr>
        <p:spPr>
          <a:xfrm>
            <a:off x="1619672" y="4653136"/>
            <a:ext cx="576064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500" dirty="0">
                <a:solidFill>
                  <a:schemeClr val="bg1"/>
                </a:solidFill>
                <a:latin typeface="Palatino Linotype" panose="02040502050505030304" pitchFamily="18" charset="0"/>
              </a:rPr>
              <a:t>14</a:t>
            </a:r>
          </a:p>
        </p:txBody>
      </p:sp>
      <p:sp>
        <p:nvSpPr>
          <p:cNvPr id="20" name="Textfeld 19">
            <a:extLst>
              <a:ext uri="{FF2B5EF4-FFF2-40B4-BE49-F238E27FC236}">
                <a16:creationId xmlns:a16="http://schemas.microsoft.com/office/drawing/2014/main" id="{E91AE386-F3EC-437E-9F39-66B86AAFD139}"/>
              </a:ext>
            </a:extLst>
          </p:cNvPr>
          <p:cNvSpPr txBox="1"/>
          <p:nvPr/>
        </p:nvSpPr>
        <p:spPr>
          <a:xfrm>
            <a:off x="251520" y="476672"/>
            <a:ext cx="5400600" cy="584775"/>
          </a:xfrm>
          <a:prstGeom prst="rect">
            <a:avLst/>
          </a:prstGeom>
          <a:solidFill>
            <a:srgbClr val="1B4E87"/>
          </a:solidFill>
        </p:spPr>
        <p:txBody>
          <a:bodyPr wrap="square" rtlCol="0">
            <a:spAutoFit/>
          </a:bodyPr>
          <a:lstStyle/>
          <a:p>
            <a:r>
              <a:rPr lang="de-DE" sz="3200" b="1" dirty="0">
                <a:solidFill>
                  <a:srgbClr val="FFFFFF"/>
                </a:solidFill>
                <a:latin typeface="Palatino Linotype" panose="02040502050505030304" pitchFamily="18" charset="0"/>
              </a:rPr>
              <a:t>Sexueller Missbrauch (jur.)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000"/>
                            </p:stCondLst>
                            <p:childTnLst>
                              <p:par>
                                <p:cTn id="5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9" grpId="0"/>
      <p:bldP spid="22" grpId="0"/>
      <p:bldP spid="23" grpId="0" animBg="1"/>
      <p:bldP spid="17" grpId="0"/>
      <p:bldP spid="24" grpId="0" animBg="1"/>
      <p:bldP spid="18" grpId="0"/>
      <p:bldP spid="25" grpId="0"/>
      <p:bldP spid="31" grpId="0" animBg="1"/>
      <p:bldP spid="15" grpId="0" animBg="1"/>
      <p:bldP spid="32" grpId="0" animBg="1"/>
      <p:bldP spid="33" grpId="0" animBg="1"/>
      <p:bldP spid="34" grpId="0" animBg="1"/>
      <p:bldP spid="35" grpId="0" animBg="1"/>
      <p:bldP spid="1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/>
          <p:cNvSpPr txBox="1"/>
          <p:nvPr/>
        </p:nvSpPr>
        <p:spPr>
          <a:xfrm>
            <a:off x="611560" y="5517232"/>
            <a:ext cx="1944216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500" b="1" dirty="0">
                <a:solidFill>
                  <a:srgbClr val="FFFFFF"/>
                </a:solidFill>
              </a:rPr>
              <a:t>..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/>
          <p:cNvSpPr txBox="1"/>
          <p:nvPr/>
        </p:nvSpPr>
        <p:spPr>
          <a:xfrm>
            <a:off x="251520" y="476672"/>
            <a:ext cx="5688632" cy="584775"/>
          </a:xfrm>
          <a:prstGeom prst="rect">
            <a:avLst/>
          </a:prstGeom>
          <a:solidFill>
            <a:srgbClr val="1B4E87"/>
          </a:solidFill>
        </p:spPr>
        <p:txBody>
          <a:bodyPr wrap="square" rtlCol="0">
            <a:spAutoFit/>
          </a:bodyPr>
          <a:lstStyle/>
          <a:p>
            <a:r>
              <a:rPr lang="de-DE" sz="3200" b="1" dirty="0">
                <a:solidFill>
                  <a:srgbClr val="FFFFFF"/>
                </a:solidFill>
                <a:latin typeface="Palatino Linotype" panose="02040502050505030304" pitchFamily="18" charset="0"/>
              </a:rPr>
              <a:t>Begriff: sexualisierte Gewalt</a:t>
            </a:r>
          </a:p>
        </p:txBody>
      </p:sp>
      <p:sp>
        <p:nvSpPr>
          <p:cNvPr id="8" name="Ellipse 7"/>
          <p:cNvSpPr/>
          <p:nvPr/>
        </p:nvSpPr>
        <p:spPr>
          <a:xfrm>
            <a:off x="-2375992" y="2492896"/>
            <a:ext cx="7020000" cy="6660000"/>
          </a:xfrm>
          <a:prstGeom prst="ellipse">
            <a:avLst/>
          </a:prstGeom>
          <a:solidFill>
            <a:srgbClr val="1B4E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Rectangle 4"/>
          <p:cNvSpPr>
            <a:spLocks noGrp="1"/>
          </p:cNvSpPr>
          <p:nvPr>
            <p:ph idx="4294967295"/>
          </p:nvPr>
        </p:nvSpPr>
        <p:spPr>
          <a:xfrm>
            <a:off x="251520" y="3789040"/>
            <a:ext cx="3096344" cy="504056"/>
          </a:xfrm>
        </p:spPr>
        <p:txBody>
          <a:bodyPr>
            <a:noAutofit/>
          </a:bodyPr>
          <a:lstStyle/>
          <a:p>
            <a:pPr marL="85725" indent="0">
              <a:buNone/>
            </a:pPr>
            <a:r>
              <a:rPr lang="de-DE" sz="2500" dirty="0">
                <a:solidFill>
                  <a:srgbClr val="FFFFFF"/>
                </a:solidFill>
                <a:latin typeface="Palatino Linotype" panose="02040502050505030304" pitchFamily="18" charset="0"/>
              </a:rPr>
              <a:t>Juristen/-innen: Missbrauch</a:t>
            </a:r>
            <a:endParaRPr lang="de-DE" sz="1600" dirty="0">
              <a:solidFill>
                <a:srgbClr val="FFFFFF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9" name="Rectangle 4"/>
          <p:cNvSpPr txBox="1">
            <a:spLocks/>
          </p:cNvSpPr>
          <p:nvPr/>
        </p:nvSpPr>
        <p:spPr>
          <a:xfrm>
            <a:off x="251520" y="4751752"/>
            <a:ext cx="4392488" cy="504056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85725" marR="0" lvl="0" indent="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95000"/>
              <a:buFont typeface="Wingdings"/>
              <a:buNone/>
              <a:tabLst/>
              <a:defRPr/>
            </a:pPr>
            <a:r>
              <a:rPr kumimoji="0" lang="de-DE" sz="25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Palatino Linotype" panose="02040502050505030304" pitchFamily="18" charset="0"/>
                <a:cs typeface="Calibri" pitchFamily="34" charset="0"/>
              </a:rPr>
              <a:t>Sozialwissenschaftler/-innen: Misshandlung</a:t>
            </a:r>
            <a:endParaRPr kumimoji="0" lang="de-DE" sz="16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Palatino Linotype" panose="02040502050505030304" pitchFamily="18" charset="0"/>
              <a:cs typeface="Calibri" pitchFamily="34" charset="0"/>
            </a:endParaRPr>
          </a:p>
        </p:txBody>
      </p:sp>
      <p:sp>
        <p:nvSpPr>
          <p:cNvPr id="10" name="Rectangle 4">
            <a:extLst>
              <a:ext uri="{FF2B5EF4-FFF2-40B4-BE49-F238E27FC236}">
                <a16:creationId xmlns:a16="http://schemas.microsoft.com/office/drawing/2014/main" id="{9D84CF01-4269-4DA9-A859-1DEF2D77F86A}"/>
              </a:ext>
            </a:extLst>
          </p:cNvPr>
          <p:cNvSpPr txBox="1">
            <a:spLocks/>
          </p:cNvSpPr>
          <p:nvPr/>
        </p:nvSpPr>
        <p:spPr>
          <a:xfrm>
            <a:off x="251520" y="5733256"/>
            <a:ext cx="4536504" cy="504056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85725" marR="0" lvl="0" indent="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95000"/>
              <a:buFont typeface="Wingdings"/>
              <a:buNone/>
              <a:tabLst/>
              <a:defRPr/>
            </a:pPr>
            <a:r>
              <a:rPr lang="de-DE" sz="2500" dirty="0">
                <a:solidFill>
                  <a:srgbClr val="FFFFFF"/>
                </a:solidFill>
                <a:latin typeface="Palatino Linotype" panose="02040502050505030304" pitchFamily="18" charset="0"/>
                <a:cs typeface="Calibri" pitchFamily="34" charset="0"/>
              </a:rPr>
              <a:t>Fachberatungsstellen</a:t>
            </a:r>
            <a:r>
              <a:rPr kumimoji="0" lang="de-DE" sz="25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Palatino Linotype" panose="02040502050505030304" pitchFamily="18" charset="0"/>
                <a:cs typeface="Calibri" pitchFamily="34" charset="0"/>
              </a:rPr>
              <a:t>:</a:t>
            </a:r>
          </a:p>
          <a:p>
            <a:pPr marL="85725" marR="0" lvl="0" indent="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95000"/>
              <a:buFont typeface="Wingdings"/>
              <a:buNone/>
              <a:tabLst/>
              <a:defRPr/>
            </a:pPr>
            <a:r>
              <a:rPr lang="de-DE" sz="2500" dirty="0">
                <a:solidFill>
                  <a:srgbClr val="FFFFFF"/>
                </a:solidFill>
                <a:latin typeface="Palatino Linotype" panose="02040502050505030304" pitchFamily="18" charset="0"/>
                <a:cs typeface="Calibri" pitchFamily="34" charset="0"/>
              </a:rPr>
              <a:t>S</a:t>
            </a:r>
            <a:r>
              <a:rPr kumimoji="0" lang="de-DE" sz="250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Palatino Linotype" panose="02040502050505030304" pitchFamily="18" charset="0"/>
                <a:cs typeface="Calibri" pitchFamily="34" charset="0"/>
              </a:rPr>
              <a:t>exuelle</a:t>
            </a:r>
            <a:r>
              <a:rPr kumimoji="0" lang="de-DE" sz="25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Palatino Linotype" panose="02040502050505030304" pitchFamily="18" charset="0"/>
                <a:cs typeface="Calibri" pitchFamily="34" charset="0"/>
              </a:rPr>
              <a:t>/sexualisierte</a:t>
            </a:r>
            <a:r>
              <a:rPr kumimoji="0" lang="de-DE" sz="2500" b="0" i="0" u="none" strike="noStrike" kern="120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Palatino Linotype" panose="02040502050505030304" pitchFamily="18" charset="0"/>
                <a:cs typeface="Calibri" pitchFamily="34" charset="0"/>
              </a:rPr>
              <a:t> Gewalt</a:t>
            </a:r>
            <a:endParaRPr kumimoji="0" lang="de-DE" sz="16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Palatino Linotype" panose="02040502050505030304" pitchFamily="18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5" grpId="0" build="p"/>
      <p:bldP spid="9" grpId="0"/>
      <p:bldP spid="10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/>
          <p:cNvSpPr txBox="1"/>
          <p:nvPr/>
        </p:nvSpPr>
        <p:spPr>
          <a:xfrm>
            <a:off x="251520" y="476672"/>
            <a:ext cx="4968552" cy="584775"/>
          </a:xfrm>
          <a:prstGeom prst="rect">
            <a:avLst/>
          </a:prstGeom>
          <a:solidFill>
            <a:srgbClr val="1B4E87"/>
          </a:solidFill>
        </p:spPr>
        <p:txBody>
          <a:bodyPr wrap="square" rtlCol="0">
            <a:spAutoFit/>
          </a:bodyPr>
          <a:lstStyle/>
          <a:p>
            <a:r>
              <a:rPr lang="de-DE" sz="3200" b="1" dirty="0">
                <a:solidFill>
                  <a:srgbClr val="FFFFFF"/>
                </a:solidFill>
                <a:latin typeface="Palatino Linotype" panose="02040502050505030304" pitchFamily="18" charset="0"/>
              </a:rPr>
              <a:t>Sexueller Missbrauch</a:t>
            </a:r>
          </a:p>
        </p:txBody>
      </p:sp>
      <p:sp>
        <p:nvSpPr>
          <p:cNvPr id="8" name="Ellipse 7"/>
          <p:cNvSpPr/>
          <p:nvPr/>
        </p:nvSpPr>
        <p:spPr>
          <a:xfrm>
            <a:off x="-2375992" y="2520000"/>
            <a:ext cx="7020000" cy="6660000"/>
          </a:xfrm>
          <a:prstGeom prst="ellipse">
            <a:avLst/>
          </a:prstGeom>
          <a:solidFill>
            <a:srgbClr val="1B4E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Rectangle 4"/>
          <p:cNvSpPr>
            <a:spLocks noGrp="1"/>
          </p:cNvSpPr>
          <p:nvPr>
            <p:ph idx="4294967295"/>
          </p:nvPr>
        </p:nvSpPr>
        <p:spPr>
          <a:xfrm>
            <a:off x="251520" y="3212976"/>
            <a:ext cx="3096344" cy="3096344"/>
          </a:xfrm>
        </p:spPr>
        <p:txBody>
          <a:bodyPr>
            <a:noAutofit/>
          </a:bodyPr>
          <a:lstStyle/>
          <a:p>
            <a:pPr marL="85725" indent="-17463">
              <a:buNone/>
            </a:pPr>
            <a:r>
              <a:rPr lang="de-DE" sz="2500" dirty="0">
                <a:solidFill>
                  <a:srgbClr val="FFFFFF"/>
                </a:solidFill>
                <a:latin typeface="Palatino Linotype" panose="02040502050505030304" pitchFamily="18" charset="0"/>
              </a:rPr>
              <a:t>Erzwungene sexuelle Handlungen, z.B. Nötigung oder Vergewaltigung, sind Verstöße, deren Strafmaß im Strafgesetzbuch geregelt wird.</a:t>
            </a:r>
          </a:p>
        </p:txBody>
      </p:sp>
      <p:sp>
        <p:nvSpPr>
          <p:cNvPr id="12" name="Rechteck 11"/>
          <p:cNvSpPr/>
          <p:nvPr/>
        </p:nvSpPr>
        <p:spPr>
          <a:xfrm>
            <a:off x="5004048" y="3140968"/>
            <a:ext cx="4968552" cy="2088232"/>
          </a:xfrm>
          <a:prstGeom prst="rect">
            <a:avLst/>
          </a:prstGeom>
          <a:solidFill>
            <a:srgbClr val="1B4E87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Textfeld 8"/>
          <p:cNvSpPr txBox="1"/>
          <p:nvPr/>
        </p:nvSpPr>
        <p:spPr>
          <a:xfrm>
            <a:off x="5292080" y="3284984"/>
            <a:ext cx="3456384" cy="2015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500" dirty="0">
                <a:solidFill>
                  <a:srgbClr val="FFFFFF"/>
                </a:solidFill>
                <a:latin typeface="Palatino Linotype" panose="02040502050505030304" pitchFamily="18" charset="0"/>
              </a:rPr>
              <a:t>Straftaten gegen die sexuelle Selbstbestimmung:</a:t>
            </a:r>
          </a:p>
          <a:p>
            <a:r>
              <a:rPr lang="de-DE" sz="2500" dirty="0">
                <a:solidFill>
                  <a:srgbClr val="FFFFFF"/>
                </a:solidFill>
                <a:latin typeface="Palatino Linotype" panose="02040502050505030304" pitchFamily="18" charset="0"/>
              </a:rPr>
              <a:t>§174 – §186 StGB </a:t>
            </a:r>
          </a:p>
          <a:p>
            <a:endParaRPr lang="de-DE" sz="2500" b="1" dirty="0">
              <a:solidFill>
                <a:schemeClr val="bg1"/>
              </a:solidFill>
              <a:latin typeface="Palatino Linotype" panose="0204050205050503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9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hteck 12"/>
          <p:cNvSpPr/>
          <p:nvPr/>
        </p:nvSpPr>
        <p:spPr>
          <a:xfrm>
            <a:off x="-2268760" y="2420888"/>
            <a:ext cx="12313368" cy="3888432"/>
          </a:xfrm>
          <a:prstGeom prst="rect">
            <a:avLst/>
          </a:prstGeom>
          <a:solidFill>
            <a:srgbClr val="1B4E87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Textfeld 11"/>
          <p:cNvSpPr txBox="1"/>
          <p:nvPr/>
        </p:nvSpPr>
        <p:spPr>
          <a:xfrm>
            <a:off x="360000" y="2610485"/>
            <a:ext cx="8352928" cy="35548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500" dirty="0">
                <a:latin typeface="Palatino Linotype" panose="02040502050505030304" pitchFamily="18" charset="0"/>
              </a:rPr>
              <a:t>Sexueller Missbrauch von Schutzbefohlenen </a:t>
            </a:r>
            <a:br>
              <a:rPr lang="de-DE" sz="2500" dirty="0">
                <a:latin typeface="Palatino Linotype" panose="02040502050505030304" pitchFamily="18" charset="0"/>
              </a:rPr>
            </a:br>
            <a:r>
              <a:rPr lang="de-DE" sz="2500" dirty="0">
                <a:latin typeface="Palatino Linotype" panose="02040502050505030304" pitchFamily="18" charset="0"/>
              </a:rPr>
              <a:t>(§174 StGB)</a:t>
            </a:r>
          </a:p>
          <a:p>
            <a:pPr>
              <a:buFontTx/>
              <a:buChar char="-"/>
              <a:tabLst>
                <a:tab pos="1262063" algn="l"/>
              </a:tabLst>
            </a:pPr>
            <a:r>
              <a:rPr lang="de-DE" sz="2500" dirty="0">
                <a:latin typeface="Palatino Linotype" panose="02040502050505030304" pitchFamily="18" charset="0"/>
              </a:rPr>
              <a:t> steht unter besonderer Strafe</a:t>
            </a:r>
          </a:p>
          <a:p>
            <a:pPr marL="180975" indent="-180975">
              <a:buFontTx/>
              <a:buChar char="-"/>
              <a:tabLst>
                <a:tab pos="1262063" algn="l"/>
              </a:tabLst>
            </a:pPr>
            <a:r>
              <a:rPr lang="de-DE" sz="2500" dirty="0">
                <a:latin typeface="Palatino Linotype" panose="02040502050505030304" pitchFamily="18" charset="0"/>
              </a:rPr>
              <a:t>setzt ein Abhängigkeitsverhältnis voraus, das lt. BGH zwischen Trainer/-in und Sportler/-in besteht:</a:t>
            </a:r>
          </a:p>
          <a:p>
            <a:pPr marL="180975">
              <a:buNone/>
              <a:tabLst>
                <a:tab pos="1262063" algn="l"/>
              </a:tabLst>
            </a:pPr>
            <a:r>
              <a:rPr lang="de-DE" sz="2500" dirty="0">
                <a:latin typeface="Palatino Linotype" panose="02040502050505030304" pitchFamily="18" charset="0"/>
              </a:rPr>
              <a:t>Es begründet sich in der Einflussnahme des Trainers/ der Trainerin auf Eifer, Selbstüberwindung, Länge und Intensität des Trainings, Betreuung bei Fahrten, Teamaufstellung usw.</a:t>
            </a:r>
            <a:endParaRPr lang="de-DE" sz="2500" dirty="0">
              <a:solidFill>
                <a:schemeClr val="bg1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2B979827-B692-49F5-9BD8-A2B26B7780CB}"/>
              </a:ext>
            </a:extLst>
          </p:cNvPr>
          <p:cNvSpPr txBox="1"/>
          <p:nvPr/>
        </p:nvSpPr>
        <p:spPr>
          <a:xfrm>
            <a:off x="251520" y="476672"/>
            <a:ext cx="4968552" cy="584775"/>
          </a:xfrm>
          <a:prstGeom prst="rect">
            <a:avLst/>
          </a:prstGeom>
          <a:solidFill>
            <a:srgbClr val="1B4E87"/>
          </a:solidFill>
        </p:spPr>
        <p:txBody>
          <a:bodyPr wrap="square" rtlCol="0">
            <a:spAutoFit/>
          </a:bodyPr>
          <a:lstStyle/>
          <a:p>
            <a:r>
              <a:rPr lang="de-DE" sz="3200" b="1" dirty="0">
                <a:solidFill>
                  <a:srgbClr val="FFFFFF"/>
                </a:solidFill>
                <a:latin typeface="Palatino Linotype" panose="02040502050505030304" pitchFamily="18" charset="0"/>
              </a:rPr>
              <a:t>Sexueller Missbrauch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/>
          <p:cNvSpPr txBox="1"/>
          <p:nvPr/>
        </p:nvSpPr>
        <p:spPr>
          <a:xfrm>
            <a:off x="251520" y="476672"/>
            <a:ext cx="4968552" cy="584775"/>
          </a:xfrm>
          <a:prstGeom prst="rect">
            <a:avLst/>
          </a:prstGeom>
          <a:solidFill>
            <a:srgbClr val="1B4E87"/>
          </a:solidFill>
        </p:spPr>
        <p:txBody>
          <a:bodyPr wrap="square" rtlCol="0">
            <a:spAutoFit/>
          </a:bodyPr>
          <a:lstStyle/>
          <a:p>
            <a:r>
              <a:rPr lang="de-DE" sz="3200" b="1" dirty="0">
                <a:solidFill>
                  <a:srgbClr val="FFFFFF"/>
                </a:solidFill>
                <a:latin typeface="Palatino Linotype" panose="02040502050505030304" pitchFamily="18" charset="0"/>
              </a:rPr>
              <a:t>Sexualisierte Gewalt</a:t>
            </a:r>
          </a:p>
        </p:txBody>
      </p:sp>
      <p:sp>
        <p:nvSpPr>
          <p:cNvPr id="13" name="Rechteck 12"/>
          <p:cNvSpPr/>
          <p:nvPr/>
        </p:nvSpPr>
        <p:spPr>
          <a:xfrm>
            <a:off x="-2268760" y="2420888"/>
            <a:ext cx="12313368" cy="3600400"/>
          </a:xfrm>
          <a:prstGeom prst="rect">
            <a:avLst/>
          </a:prstGeom>
          <a:solidFill>
            <a:srgbClr val="1B4E87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Textfeld 11"/>
          <p:cNvSpPr txBox="1"/>
          <p:nvPr/>
        </p:nvSpPr>
        <p:spPr>
          <a:xfrm>
            <a:off x="396000" y="2967042"/>
            <a:ext cx="8352928" cy="22621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de-DE" sz="2500" dirty="0">
                <a:latin typeface="Palatino Linotype" panose="02040502050505030304" pitchFamily="18" charset="0"/>
              </a:rPr>
              <a:t>„… jede sexuelle Handlung, die an oder vor einem Kind oder Jugendlichen gegen dessen Willen vorgenommen wird oder die Betroffenen aufgrund körperlicher, psychischer, kognitiver oder sprachlicher Unterlegenheit nicht wissentlich zustimmen können“.	</a:t>
            </a:r>
          </a:p>
          <a:p>
            <a:pPr lvl="0">
              <a:defRPr/>
            </a:pPr>
            <a:r>
              <a:rPr lang="de-DE" sz="1600" dirty="0">
                <a:latin typeface="Palatino Linotype" panose="02040502050505030304" pitchFamily="18" charset="0"/>
              </a:rPr>
              <a:t>(Quelle: Bange/</a:t>
            </a:r>
            <a:r>
              <a:rPr lang="de-DE" sz="1600" dirty="0" err="1">
                <a:latin typeface="Palatino Linotype" panose="02040502050505030304" pitchFamily="18" charset="0"/>
              </a:rPr>
              <a:t>Deegener</a:t>
            </a:r>
            <a:r>
              <a:rPr lang="de-DE" sz="1600" dirty="0">
                <a:latin typeface="Palatino Linotype" panose="02040502050505030304" pitchFamily="18" charset="0"/>
              </a:rPr>
              <a:t>: Sexueller Missbrauch an Kindern, Weinheim 1996)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2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llipse 7"/>
          <p:cNvSpPr/>
          <p:nvPr/>
        </p:nvSpPr>
        <p:spPr>
          <a:xfrm>
            <a:off x="-1080000" y="2520000"/>
            <a:ext cx="7020000" cy="6660000"/>
          </a:xfrm>
          <a:prstGeom prst="ellipse">
            <a:avLst/>
          </a:prstGeom>
          <a:solidFill>
            <a:srgbClr val="1B4E87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Textfeld 8"/>
          <p:cNvSpPr txBox="1"/>
          <p:nvPr/>
        </p:nvSpPr>
        <p:spPr>
          <a:xfrm>
            <a:off x="396000" y="3356992"/>
            <a:ext cx="460851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de-DE" sz="2500" dirty="0">
                <a:latin typeface="Palatino Linotype" panose="02040502050505030304" pitchFamily="18" charset="0"/>
              </a:rPr>
              <a:t>Sexualisierte Gewalt ist der Oberbegriff für verschiedene </a:t>
            </a:r>
            <a:r>
              <a:rPr lang="de-DE" sz="2500" b="1" dirty="0">
                <a:latin typeface="Palatino Linotype" panose="02040502050505030304" pitchFamily="18" charset="0"/>
              </a:rPr>
              <a:t>Formen der Machtausübung</a:t>
            </a:r>
            <a:r>
              <a:rPr lang="de-DE" sz="2500" dirty="0">
                <a:latin typeface="Palatino Linotype" panose="02040502050505030304" pitchFamily="18" charset="0"/>
              </a:rPr>
              <a:t>, des Zwangs, der Unterwerfung eines Opfers </a:t>
            </a:r>
            <a:r>
              <a:rPr lang="de-DE" sz="2500" b="1" dirty="0">
                <a:latin typeface="Palatino Linotype" panose="02040502050505030304" pitchFamily="18" charset="0"/>
              </a:rPr>
              <a:t>mit Mitteln der Sexualität</a:t>
            </a:r>
            <a:r>
              <a:rPr lang="de-DE" sz="2500" dirty="0">
                <a:latin typeface="Palatino Linotype" panose="02040502050505030304" pitchFamily="18" charset="0"/>
              </a:rPr>
              <a:t>.</a:t>
            </a:r>
          </a:p>
          <a:p>
            <a:r>
              <a:rPr lang="de-DE" sz="2500" dirty="0">
                <a:latin typeface="Palatino Linotype" panose="02040502050505030304" pitchFamily="18" charset="0"/>
              </a:rPr>
              <a:t>Dabei ist die strafrechtliche Verfolgbarkeit unerheblich.</a:t>
            </a:r>
            <a:endParaRPr lang="de-DE" sz="2500" dirty="0">
              <a:solidFill>
                <a:schemeClr val="bg1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4ABC7429-2333-4D8D-97EB-D6234BAC5873}"/>
              </a:ext>
            </a:extLst>
          </p:cNvPr>
          <p:cNvSpPr txBox="1"/>
          <p:nvPr/>
        </p:nvSpPr>
        <p:spPr>
          <a:xfrm>
            <a:off x="251520" y="476672"/>
            <a:ext cx="4968552" cy="584775"/>
          </a:xfrm>
          <a:prstGeom prst="rect">
            <a:avLst/>
          </a:prstGeom>
          <a:solidFill>
            <a:srgbClr val="1B4E87"/>
          </a:solidFill>
        </p:spPr>
        <p:txBody>
          <a:bodyPr wrap="square" rtlCol="0">
            <a:spAutoFit/>
          </a:bodyPr>
          <a:lstStyle/>
          <a:p>
            <a:r>
              <a:rPr lang="de-DE" sz="3200" b="1" dirty="0">
                <a:solidFill>
                  <a:srgbClr val="FFFFFF"/>
                </a:solidFill>
                <a:latin typeface="Palatino Linotype" panose="02040502050505030304" pitchFamily="18" charset="0"/>
              </a:rPr>
              <a:t>Sexualisierte Gewalt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llipse 7"/>
          <p:cNvSpPr/>
          <p:nvPr/>
        </p:nvSpPr>
        <p:spPr>
          <a:xfrm>
            <a:off x="-1080000" y="2520000"/>
            <a:ext cx="7020000" cy="6660000"/>
          </a:xfrm>
          <a:prstGeom prst="ellipse">
            <a:avLst/>
          </a:prstGeom>
          <a:solidFill>
            <a:srgbClr val="1B4E87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Textfeld 8"/>
          <p:cNvSpPr txBox="1"/>
          <p:nvPr/>
        </p:nvSpPr>
        <p:spPr>
          <a:xfrm>
            <a:off x="396000" y="3476615"/>
            <a:ext cx="482407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500" dirty="0">
                <a:latin typeface="Palatino Linotype" panose="02040502050505030304" pitchFamily="18" charset="0"/>
              </a:rPr>
              <a:t>Sexualisierte Gewalt bezieht also auch auf geschlechts-bezogene oder sexualisierte Übergriffe durch Worte, Gesten, Bilder Handlungen mit oder ohne direkten Körperkontakt.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D2D2D104-C5B8-4418-8BCD-C0C4F6B4C7F9}"/>
              </a:ext>
            </a:extLst>
          </p:cNvPr>
          <p:cNvSpPr txBox="1"/>
          <p:nvPr/>
        </p:nvSpPr>
        <p:spPr>
          <a:xfrm>
            <a:off x="251520" y="476672"/>
            <a:ext cx="4968552" cy="584775"/>
          </a:xfrm>
          <a:prstGeom prst="rect">
            <a:avLst/>
          </a:prstGeom>
          <a:solidFill>
            <a:srgbClr val="1B4E87"/>
          </a:solidFill>
        </p:spPr>
        <p:txBody>
          <a:bodyPr wrap="square" rtlCol="0">
            <a:spAutoFit/>
          </a:bodyPr>
          <a:lstStyle/>
          <a:p>
            <a:r>
              <a:rPr lang="de-DE" sz="3200" b="1" dirty="0">
                <a:solidFill>
                  <a:srgbClr val="FFFFFF"/>
                </a:solidFill>
                <a:latin typeface="Palatino Linotype" panose="02040502050505030304" pitchFamily="18" charset="0"/>
              </a:rPr>
              <a:t>Sexualisierte Gewalt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llipse 7"/>
          <p:cNvSpPr/>
          <p:nvPr/>
        </p:nvSpPr>
        <p:spPr>
          <a:xfrm>
            <a:off x="-1080000" y="2520000"/>
            <a:ext cx="7020000" cy="6660000"/>
          </a:xfrm>
          <a:prstGeom prst="ellipse">
            <a:avLst/>
          </a:prstGeom>
          <a:solidFill>
            <a:srgbClr val="1B4E87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Textfeld 8"/>
          <p:cNvSpPr txBox="1"/>
          <p:nvPr/>
        </p:nvSpPr>
        <p:spPr>
          <a:xfrm>
            <a:off x="360040" y="3606115"/>
            <a:ext cx="56521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>
                <a:latin typeface="Palatino Linotype" panose="02040502050505030304" pitchFamily="18" charset="0"/>
              </a:rPr>
              <a:t>Sexualisierte Gewalt beginnt mit Grenzüberschreitungen.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101E1450-1A00-4E00-B77D-0BD7A22B7774}"/>
              </a:ext>
            </a:extLst>
          </p:cNvPr>
          <p:cNvSpPr txBox="1"/>
          <p:nvPr/>
        </p:nvSpPr>
        <p:spPr>
          <a:xfrm>
            <a:off x="251520" y="476672"/>
            <a:ext cx="4968552" cy="584775"/>
          </a:xfrm>
          <a:prstGeom prst="rect">
            <a:avLst/>
          </a:prstGeom>
          <a:solidFill>
            <a:srgbClr val="1B4E87"/>
          </a:solidFill>
        </p:spPr>
        <p:txBody>
          <a:bodyPr wrap="square" rtlCol="0">
            <a:spAutoFit/>
          </a:bodyPr>
          <a:lstStyle/>
          <a:p>
            <a:r>
              <a:rPr lang="de-DE" sz="3200" b="1" dirty="0">
                <a:solidFill>
                  <a:srgbClr val="FFFFFF"/>
                </a:solidFill>
                <a:latin typeface="Palatino Linotype" panose="02040502050505030304" pitchFamily="18" charset="0"/>
              </a:rPr>
              <a:t>Sexualisierte Gewalt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llipse 7"/>
          <p:cNvSpPr/>
          <p:nvPr/>
        </p:nvSpPr>
        <p:spPr>
          <a:xfrm>
            <a:off x="-1080000" y="2520000"/>
            <a:ext cx="7020000" cy="6660000"/>
          </a:xfrm>
          <a:prstGeom prst="ellipse">
            <a:avLst/>
          </a:prstGeom>
          <a:solidFill>
            <a:srgbClr val="1B4E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Rectangle 4"/>
          <p:cNvSpPr>
            <a:spLocks noGrp="1"/>
          </p:cNvSpPr>
          <p:nvPr>
            <p:ph idx="4294967295"/>
          </p:nvPr>
        </p:nvSpPr>
        <p:spPr>
          <a:xfrm>
            <a:off x="396000" y="3861048"/>
            <a:ext cx="4211960" cy="2016224"/>
          </a:xfrm>
        </p:spPr>
        <p:txBody>
          <a:bodyPr>
            <a:noAutofit/>
          </a:bodyPr>
          <a:lstStyle/>
          <a:p>
            <a:pPr marL="85725" indent="0">
              <a:buNone/>
            </a:pPr>
            <a:r>
              <a:rPr lang="de-DE" sz="2500" dirty="0">
                <a:solidFill>
                  <a:srgbClr val="FFFFFF"/>
                </a:solidFill>
                <a:latin typeface="Palatino Linotype" panose="02040502050505030304" pitchFamily="18" charset="0"/>
              </a:rPr>
              <a:t>10 – 15 % aller Eltern wenden schwerwiegende und häufige Körperstrafen an. </a:t>
            </a:r>
          </a:p>
          <a:p>
            <a:pPr marL="85725" indent="0" algn="r">
              <a:buNone/>
            </a:pPr>
            <a:r>
              <a:rPr lang="de-DE" sz="1600" dirty="0">
                <a:solidFill>
                  <a:srgbClr val="FFFFFF"/>
                </a:solidFill>
                <a:latin typeface="Palatino Linotype" panose="02040502050505030304" pitchFamily="18" charset="0"/>
              </a:rPr>
              <a:t>(Quelle: BMFSFJ)</a:t>
            </a:r>
          </a:p>
          <a:p>
            <a:endParaRPr lang="de-DE" sz="2500" dirty="0">
              <a:latin typeface="Palatino Linotype" panose="02040502050505030304" pitchFamily="18" charset="0"/>
            </a:endParaRPr>
          </a:p>
          <a:p>
            <a:endParaRPr lang="de-DE" sz="2500" dirty="0">
              <a:latin typeface="Palatino Linotype" panose="02040502050505030304" pitchFamily="18" charset="0"/>
            </a:endParaRPr>
          </a:p>
          <a:p>
            <a:pPr marL="85725" indent="0">
              <a:buNone/>
            </a:pPr>
            <a:endParaRPr lang="de-DE" sz="2500" dirty="0">
              <a:solidFill>
                <a:srgbClr val="FFFFFF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840F5356-6536-437F-B687-80B675E24626}"/>
              </a:ext>
            </a:extLst>
          </p:cNvPr>
          <p:cNvSpPr txBox="1"/>
          <p:nvPr/>
        </p:nvSpPr>
        <p:spPr>
          <a:xfrm>
            <a:off x="251520" y="548680"/>
            <a:ext cx="6480720" cy="584775"/>
          </a:xfrm>
          <a:prstGeom prst="rect">
            <a:avLst/>
          </a:prstGeom>
          <a:solidFill>
            <a:srgbClr val="1B4E87"/>
          </a:solidFill>
        </p:spPr>
        <p:txBody>
          <a:bodyPr wrap="square" rtlCol="0">
            <a:spAutoFit/>
          </a:bodyPr>
          <a:lstStyle/>
          <a:p>
            <a:r>
              <a:rPr lang="de-DE" sz="3200" b="1" dirty="0">
                <a:solidFill>
                  <a:srgbClr val="FFFFFF"/>
                </a:solidFill>
                <a:latin typeface="Palatino Linotype" panose="02040502050505030304" pitchFamily="18" charset="0"/>
              </a:rPr>
              <a:t>Kinderschutz – Daten und Fakten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Ellipse 13"/>
          <p:cNvSpPr/>
          <p:nvPr/>
        </p:nvSpPr>
        <p:spPr>
          <a:xfrm>
            <a:off x="-1080000" y="2520000"/>
            <a:ext cx="7020000" cy="6660000"/>
          </a:xfrm>
          <a:prstGeom prst="ellipse">
            <a:avLst/>
          </a:prstGeom>
          <a:solidFill>
            <a:srgbClr val="1B4E87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Palatino Linotype" panose="02040502050505030304" pitchFamily="18" charset="0"/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4355976" y="2492896"/>
            <a:ext cx="7344816" cy="4176464"/>
          </a:xfrm>
          <a:prstGeom prst="rect">
            <a:avLst/>
          </a:prstGeom>
          <a:solidFill>
            <a:srgbClr val="1B4E87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Palatino Linotype" panose="02040502050505030304" pitchFamily="18" charset="0"/>
            </a:endParaRPr>
          </a:p>
        </p:txBody>
      </p:sp>
      <p:sp>
        <p:nvSpPr>
          <p:cNvPr id="15" name="Textfeld 14"/>
          <p:cNvSpPr txBox="1"/>
          <p:nvPr/>
        </p:nvSpPr>
        <p:spPr>
          <a:xfrm>
            <a:off x="4499992" y="2959492"/>
            <a:ext cx="4644008" cy="32778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300" dirty="0">
                <a:latin typeface="Palatino Linotype" panose="02040502050505030304" pitchFamily="18" charset="0"/>
              </a:rPr>
              <a:t>Exhibitionistische Handlungen,</a:t>
            </a:r>
          </a:p>
          <a:p>
            <a:r>
              <a:rPr lang="de-DE" sz="2300" dirty="0">
                <a:latin typeface="Palatino Linotype" panose="02040502050505030304" pitchFamily="18" charset="0"/>
              </a:rPr>
              <a:t>sich (fast) nackt filmen lassen,</a:t>
            </a:r>
          </a:p>
          <a:p>
            <a:r>
              <a:rPr lang="de-DE" sz="2300" dirty="0">
                <a:latin typeface="Palatino Linotype" panose="02040502050505030304" pitchFamily="18" charset="0"/>
              </a:rPr>
              <a:t>„Glotzen“ vom Trainer/in in Dusche und Umkleide,</a:t>
            </a:r>
          </a:p>
          <a:p>
            <a:r>
              <a:rPr lang="de-DE" sz="2300" dirty="0">
                <a:latin typeface="Palatino Linotype" panose="02040502050505030304" pitchFamily="18" charset="0"/>
              </a:rPr>
              <a:t>abwertende, anzügliche Kommentierung des Körpers,</a:t>
            </a:r>
          </a:p>
          <a:p>
            <a:r>
              <a:rPr lang="de-DE" sz="2300" dirty="0">
                <a:latin typeface="Palatino Linotype" panose="02040502050505030304" pitchFamily="18" charset="0"/>
              </a:rPr>
              <a:t>sexistische Witze und Sticheleien, sexual. Sprache gemeinsames Anschauen von Pornos</a:t>
            </a:r>
            <a:endParaRPr lang="de-DE" sz="2300" b="1" dirty="0">
              <a:solidFill>
                <a:schemeClr val="bg1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12" name="Textfeld 11"/>
          <p:cNvSpPr txBox="1"/>
          <p:nvPr/>
        </p:nvSpPr>
        <p:spPr>
          <a:xfrm>
            <a:off x="396000" y="4079394"/>
            <a:ext cx="359993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500" dirty="0">
                <a:latin typeface="Palatino Linotype" panose="02040502050505030304" pitchFamily="18" charset="0"/>
              </a:rPr>
              <a:t>Grenzüberschreitungen mit Körperkontakt</a:t>
            </a:r>
          </a:p>
        </p:txBody>
      </p:sp>
      <p:sp>
        <p:nvSpPr>
          <p:cNvPr id="11" name="Textfeld 10"/>
          <p:cNvSpPr txBox="1"/>
          <p:nvPr/>
        </p:nvSpPr>
        <p:spPr>
          <a:xfrm>
            <a:off x="396000" y="3140968"/>
            <a:ext cx="359993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500" dirty="0">
                <a:latin typeface="Palatino Linotype" panose="02040502050505030304" pitchFamily="18" charset="0"/>
              </a:rPr>
              <a:t>Grenzüberschreitungen ohne Körperkontakt</a:t>
            </a:r>
          </a:p>
        </p:txBody>
      </p:sp>
      <p:sp>
        <p:nvSpPr>
          <p:cNvPr id="13" name="Textfeld 12"/>
          <p:cNvSpPr txBox="1"/>
          <p:nvPr/>
        </p:nvSpPr>
        <p:spPr>
          <a:xfrm>
            <a:off x="396000" y="5013176"/>
            <a:ext cx="359993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500" dirty="0">
                <a:latin typeface="Palatino Linotype" panose="02040502050505030304" pitchFamily="18" charset="0"/>
              </a:rPr>
              <a:t>Massive Formen sexualisierter Gewalt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14B6625F-9578-4645-988E-DDE91093ABEF}"/>
              </a:ext>
            </a:extLst>
          </p:cNvPr>
          <p:cNvSpPr txBox="1"/>
          <p:nvPr/>
        </p:nvSpPr>
        <p:spPr>
          <a:xfrm>
            <a:off x="251520" y="476672"/>
            <a:ext cx="4968552" cy="584775"/>
          </a:xfrm>
          <a:prstGeom prst="rect">
            <a:avLst/>
          </a:prstGeom>
          <a:solidFill>
            <a:srgbClr val="1B4E87"/>
          </a:solidFill>
        </p:spPr>
        <p:txBody>
          <a:bodyPr wrap="square" rtlCol="0">
            <a:spAutoFit/>
          </a:bodyPr>
          <a:lstStyle/>
          <a:p>
            <a:r>
              <a:rPr lang="de-DE" sz="3200" b="1" dirty="0">
                <a:solidFill>
                  <a:srgbClr val="FFFFFF"/>
                </a:solidFill>
                <a:latin typeface="Palatino Linotype" panose="02040502050505030304" pitchFamily="18" charset="0"/>
              </a:rPr>
              <a:t>Sexualisierte Gewalt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5" grpId="0"/>
      <p:bldP spid="12" grpId="0"/>
      <p:bldP spid="12" grpId="1"/>
      <p:bldP spid="13" grpId="0"/>
      <p:bldP spid="13" grpId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Ellipse 13"/>
          <p:cNvSpPr/>
          <p:nvPr/>
        </p:nvSpPr>
        <p:spPr>
          <a:xfrm>
            <a:off x="-1080000" y="2520000"/>
            <a:ext cx="7020000" cy="6660000"/>
          </a:xfrm>
          <a:prstGeom prst="ellipse">
            <a:avLst/>
          </a:prstGeom>
          <a:solidFill>
            <a:srgbClr val="1B4E87"/>
          </a:solidFill>
          <a:ln w="9525">
            <a:solidFill>
              <a:srgbClr val="77777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Rechteck 8"/>
          <p:cNvSpPr/>
          <p:nvPr/>
        </p:nvSpPr>
        <p:spPr>
          <a:xfrm>
            <a:off x="4355976" y="2564904"/>
            <a:ext cx="7344816" cy="4176464"/>
          </a:xfrm>
          <a:prstGeom prst="rect">
            <a:avLst/>
          </a:prstGeom>
          <a:solidFill>
            <a:srgbClr val="1B4E87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Textfeld 14"/>
          <p:cNvSpPr txBox="1"/>
          <p:nvPr/>
        </p:nvSpPr>
        <p:spPr>
          <a:xfrm>
            <a:off x="4499992" y="3501008"/>
            <a:ext cx="464400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>
                <a:latin typeface="Palatino Linotype" panose="02040502050505030304" pitchFamily="18" charset="0"/>
              </a:rPr>
              <a:t>„Grabschen“ – gezielte Berührungen bei Hilfestellungen, z.B. zw. Beinen, am </a:t>
            </a:r>
            <a:r>
              <a:rPr lang="de-DE" sz="2300" dirty="0">
                <a:latin typeface="Palatino Linotype" panose="02040502050505030304" pitchFamily="18" charset="0"/>
              </a:rPr>
              <a:t>Po, </a:t>
            </a:r>
            <a:r>
              <a:rPr lang="de-DE" sz="2400" dirty="0">
                <a:latin typeface="Palatino Linotype" panose="02040502050505030304" pitchFamily="18" charset="0"/>
              </a:rPr>
              <a:t>als Pflege und Massagen getarnte Übergriffe,</a:t>
            </a:r>
          </a:p>
          <a:p>
            <a:r>
              <a:rPr lang="de-DE" sz="2400" dirty="0">
                <a:latin typeface="Palatino Linotype" panose="02040502050505030304" pitchFamily="18" charset="0"/>
              </a:rPr>
              <a:t>unfreiwillige Umarmungen</a:t>
            </a:r>
          </a:p>
        </p:txBody>
      </p:sp>
      <p:sp>
        <p:nvSpPr>
          <p:cNvPr id="12" name="Textfeld 11"/>
          <p:cNvSpPr txBox="1"/>
          <p:nvPr/>
        </p:nvSpPr>
        <p:spPr>
          <a:xfrm>
            <a:off x="396000" y="4079394"/>
            <a:ext cx="374395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500" b="1" dirty="0">
                <a:latin typeface="Palatino Linotype" panose="02040502050505030304" pitchFamily="18" charset="0"/>
              </a:rPr>
              <a:t>Grenzüberschreitungen mit Körperkontakt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338736B9-A766-425B-9594-9A9E11A713C7}"/>
              </a:ext>
            </a:extLst>
          </p:cNvPr>
          <p:cNvSpPr txBox="1"/>
          <p:nvPr/>
        </p:nvSpPr>
        <p:spPr>
          <a:xfrm>
            <a:off x="251520" y="476672"/>
            <a:ext cx="4968552" cy="584775"/>
          </a:xfrm>
          <a:prstGeom prst="rect">
            <a:avLst/>
          </a:prstGeom>
          <a:solidFill>
            <a:srgbClr val="1B4E87"/>
          </a:solidFill>
        </p:spPr>
        <p:txBody>
          <a:bodyPr wrap="square" rtlCol="0">
            <a:spAutoFit/>
          </a:bodyPr>
          <a:lstStyle/>
          <a:p>
            <a:r>
              <a:rPr lang="de-DE" sz="3200" b="1" dirty="0">
                <a:solidFill>
                  <a:srgbClr val="FFFFFF"/>
                </a:solidFill>
                <a:latin typeface="Palatino Linotype" panose="02040502050505030304" pitchFamily="18" charset="0"/>
              </a:rPr>
              <a:t>Sexualisierte Gewalt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Ellipse 13"/>
          <p:cNvSpPr/>
          <p:nvPr/>
        </p:nvSpPr>
        <p:spPr>
          <a:xfrm>
            <a:off x="-1080000" y="2520000"/>
            <a:ext cx="7020000" cy="6660000"/>
          </a:xfrm>
          <a:prstGeom prst="ellipse">
            <a:avLst/>
          </a:prstGeom>
          <a:solidFill>
            <a:srgbClr val="1B4E87"/>
          </a:solidFill>
          <a:ln w="9525">
            <a:solidFill>
              <a:srgbClr val="77777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Rechteck 8"/>
          <p:cNvSpPr/>
          <p:nvPr/>
        </p:nvSpPr>
        <p:spPr>
          <a:xfrm>
            <a:off x="4355976" y="2564904"/>
            <a:ext cx="7344816" cy="4176464"/>
          </a:xfrm>
          <a:prstGeom prst="rect">
            <a:avLst/>
          </a:prstGeom>
          <a:solidFill>
            <a:srgbClr val="1B4E87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Textfeld 14"/>
          <p:cNvSpPr txBox="1"/>
          <p:nvPr/>
        </p:nvSpPr>
        <p:spPr>
          <a:xfrm>
            <a:off x="4499992" y="4729207"/>
            <a:ext cx="4644008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300" dirty="0">
                <a:latin typeface="Palatino Linotype" panose="02040502050505030304" pitchFamily="18" charset="0"/>
              </a:rPr>
              <a:t>Berührung der Genitalien,</a:t>
            </a:r>
          </a:p>
          <a:p>
            <a:r>
              <a:rPr lang="de-DE" sz="2300" dirty="0">
                <a:latin typeface="Palatino Linotype" panose="02040502050505030304" pitchFamily="18" charset="0"/>
              </a:rPr>
              <a:t>Zwang zu sexuellen Handlungen,</a:t>
            </a:r>
          </a:p>
          <a:p>
            <a:r>
              <a:rPr lang="de-DE" sz="2300" dirty="0">
                <a:latin typeface="Palatino Linotype" panose="02040502050505030304" pitchFamily="18" charset="0"/>
              </a:rPr>
              <a:t>sexuelle Nötigung,</a:t>
            </a:r>
          </a:p>
          <a:p>
            <a:r>
              <a:rPr lang="de-DE" sz="2300" dirty="0">
                <a:latin typeface="Palatino Linotype" panose="02040502050505030304" pitchFamily="18" charset="0"/>
              </a:rPr>
              <a:t>orale, anale Vergewaltigung</a:t>
            </a:r>
          </a:p>
        </p:txBody>
      </p:sp>
      <p:sp>
        <p:nvSpPr>
          <p:cNvPr id="13" name="Textfeld 12"/>
          <p:cNvSpPr txBox="1"/>
          <p:nvPr/>
        </p:nvSpPr>
        <p:spPr>
          <a:xfrm>
            <a:off x="396000" y="5013176"/>
            <a:ext cx="338437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500" b="1" dirty="0">
                <a:latin typeface="Palatino Linotype" panose="02040502050505030304" pitchFamily="18" charset="0"/>
              </a:rPr>
              <a:t>Massive Formen sexualisierter Gewalt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E1DE36F1-A869-434A-B710-995EA988FE9E}"/>
              </a:ext>
            </a:extLst>
          </p:cNvPr>
          <p:cNvSpPr txBox="1"/>
          <p:nvPr/>
        </p:nvSpPr>
        <p:spPr>
          <a:xfrm>
            <a:off x="251520" y="476672"/>
            <a:ext cx="4968552" cy="584775"/>
          </a:xfrm>
          <a:prstGeom prst="rect">
            <a:avLst/>
          </a:prstGeom>
          <a:solidFill>
            <a:srgbClr val="1B4E87"/>
          </a:solidFill>
        </p:spPr>
        <p:txBody>
          <a:bodyPr wrap="square" rtlCol="0">
            <a:spAutoFit/>
          </a:bodyPr>
          <a:lstStyle/>
          <a:p>
            <a:r>
              <a:rPr lang="de-DE" sz="3200" b="1" dirty="0">
                <a:solidFill>
                  <a:srgbClr val="FFFFFF"/>
                </a:solidFill>
                <a:latin typeface="Palatino Linotype" panose="02040502050505030304" pitchFamily="18" charset="0"/>
              </a:rPr>
              <a:t>Sexualisierte Gewalt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Ellipse 13"/>
          <p:cNvSpPr/>
          <p:nvPr/>
        </p:nvSpPr>
        <p:spPr>
          <a:xfrm>
            <a:off x="-1080000" y="2520000"/>
            <a:ext cx="7020000" cy="6660000"/>
          </a:xfrm>
          <a:prstGeom prst="ellipse">
            <a:avLst/>
          </a:prstGeom>
          <a:solidFill>
            <a:srgbClr val="1B4E87"/>
          </a:solidFill>
          <a:ln w="9525">
            <a:solidFill>
              <a:srgbClr val="77777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Textfeld 12"/>
          <p:cNvSpPr txBox="1"/>
          <p:nvPr/>
        </p:nvSpPr>
        <p:spPr>
          <a:xfrm>
            <a:off x="396000" y="3212976"/>
            <a:ext cx="453604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500" dirty="0">
                <a:latin typeface="Palatino Linotype" panose="02040502050505030304" pitchFamily="18" charset="0"/>
              </a:rPr>
              <a:t>Sexualisierte Gewalt entwickelt sich häufig von den weniger intimen Formen hin zu den intimen Formen des Körperkontaktes bis zur sexuellen Ausbeutung. Sexuell Übergriffige nutzen ihre Autoritätsposition aus.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E57E46C7-A648-4392-9B49-E278ACE8DD92}"/>
              </a:ext>
            </a:extLst>
          </p:cNvPr>
          <p:cNvSpPr txBox="1"/>
          <p:nvPr/>
        </p:nvSpPr>
        <p:spPr>
          <a:xfrm>
            <a:off x="251520" y="476672"/>
            <a:ext cx="4968552" cy="584775"/>
          </a:xfrm>
          <a:prstGeom prst="rect">
            <a:avLst/>
          </a:prstGeom>
          <a:solidFill>
            <a:srgbClr val="1B4E87"/>
          </a:solidFill>
        </p:spPr>
        <p:txBody>
          <a:bodyPr wrap="square" rtlCol="0">
            <a:spAutoFit/>
          </a:bodyPr>
          <a:lstStyle/>
          <a:p>
            <a:r>
              <a:rPr lang="de-DE" sz="3200" b="1" dirty="0">
                <a:solidFill>
                  <a:srgbClr val="FFFFFF"/>
                </a:solidFill>
                <a:latin typeface="Palatino Linotype" panose="02040502050505030304" pitchFamily="18" charset="0"/>
              </a:rPr>
              <a:t>Sexualisierte Gewalt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Sportjugend\Kindeswohl\Präsentationen\2,c=0,h=559.sport.jp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0"/>
            <a:ext cx="12194726" cy="6858000"/>
          </a:xfrm>
          <a:prstGeom prst="rect">
            <a:avLst/>
          </a:prstGeom>
          <a:noFill/>
        </p:spPr>
      </p:pic>
      <p:sp>
        <p:nvSpPr>
          <p:cNvPr id="11" name="Rechteck 10"/>
          <p:cNvSpPr/>
          <p:nvPr/>
        </p:nvSpPr>
        <p:spPr>
          <a:xfrm>
            <a:off x="-5509120" y="3501008"/>
            <a:ext cx="12025336" cy="2952328"/>
          </a:xfrm>
          <a:prstGeom prst="rect">
            <a:avLst/>
          </a:prstGeom>
          <a:solidFill>
            <a:srgbClr val="1B4E87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Rectangle 4"/>
          <p:cNvSpPr>
            <a:spLocks noGrp="1"/>
          </p:cNvSpPr>
          <p:nvPr>
            <p:ph idx="4294967295"/>
          </p:nvPr>
        </p:nvSpPr>
        <p:spPr>
          <a:xfrm>
            <a:off x="396000" y="3645024"/>
            <a:ext cx="6048672" cy="193347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de-DE" sz="2500" dirty="0">
                <a:solidFill>
                  <a:srgbClr val="FFFFFF"/>
                </a:solidFill>
                <a:latin typeface="Palatino Linotype" panose="02040502050505030304" pitchFamily="18" charset="0"/>
              </a:rPr>
              <a:t>Körperkontakt zwischen Erwachsenen und Kindern bzw. Jugendlichen ist selbstverständlich und manchmal auch notwendig (z.B. bei Hilfestellung, Trost, Aufmunterung).</a:t>
            </a:r>
          </a:p>
          <a:p>
            <a:pPr marL="0" indent="0" algn="ctr">
              <a:buNone/>
            </a:pPr>
            <a:endParaRPr lang="de-DE" sz="2500" dirty="0">
              <a:solidFill>
                <a:srgbClr val="FFFFFF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2123728" y="476672"/>
            <a:ext cx="367240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sz="2500" b="1" dirty="0">
              <a:solidFill>
                <a:schemeClr val="bg1"/>
              </a:solidFill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1763688" y="404664"/>
            <a:ext cx="576064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3200" b="1" dirty="0">
                <a:solidFill>
                  <a:srgbClr val="FFFFFF"/>
                </a:solidFill>
                <a:latin typeface="Palatino Linotype" panose="02040502050505030304" pitchFamily="18" charset="0"/>
              </a:rPr>
              <a:t>Körperkontakt gehört zum Sport</a:t>
            </a:r>
            <a:endParaRPr lang="de-DE" sz="3200" b="1" dirty="0">
              <a:solidFill>
                <a:schemeClr val="bg1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-180528" y="3789040"/>
            <a:ext cx="11305256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sz="2500" b="1" dirty="0">
              <a:solidFill>
                <a:schemeClr val="bg1"/>
              </a:solidFill>
            </a:endParaRPr>
          </a:p>
        </p:txBody>
      </p:sp>
      <p:sp>
        <p:nvSpPr>
          <p:cNvPr id="12" name="Textfeld 11"/>
          <p:cNvSpPr txBox="1"/>
          <p:nvPr/>
        </p:nvSpPr>
        <p:spPr>
          <a:xfrm>
            <a:off x="396000" y="5733256"/>
            <a:ext cx="5616624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500" dirty="0">
                <a:latin typeface="Palatino Linotype" panose="02040502050505030304" pitchFamily="18" charset="0"/>
              </a:rPr>
              <a:t>Aber ohne sexuelle Motivation.</a:t>
            </a:r>
            <a:endParaRPr lang="de-DE" sz="2500" b="1" dirty="0">
              <a:solidFill>
                <a:schemeClr val="bg1"/>
              </a:solidFill>
              <a:latin typeface="Palatino Linotype" panose="0204050205050503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" presetClass="emph" presetSubtype="1" grpId="1" nodeType="afterEffect">
                                  <p:stCondLst>
                                    <p:cond delay="500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 override="childStyle">
                                        <p:cTn id="18" dur="indefinite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19" dur="indefinite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20" dur="indefinite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5" grpId="0" build="p"/>
      <p:bldP spid="9" grpId="0"/>
      <p:bldP spid="12" grpId="0"/>
      <p:bldP spid="12" grpId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feld 6"/>
          <p:cNvSpPr txBox="1"/>
          <p:nvPr/>
        </p:nvSpPr>
        <p:spPr>
          <a:xfrm>
            <a:off x="683568" y="5373216"/>
            <a:ext cx="252028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500" b="1" dirty="0">
                <a:solidFill>
                  <a:srgbClr val="FFFFFF"/>
                </a:solidFill>
              </a:rPr>
              <a:t>..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eck 9"/>
          <p:cNvSpPr/>
          <p:nvPr/>
        </p:nvSpPr>
        <p:spPr>
          <a:xfrm>
            <a:off x="-468560" y="2780928"/>
            <a:ext cx="6696744" cy="2160240"/>
          </a:xfrm>
          <a:prstGeom prst="rect">
            <a:avLst/>
          </a:prstGeom>
          <a:solidFill>
            <a:srgbClr val="1B4E87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aphicFrame>
        <p:nvGraphicFramePr>
          <p:cNvPr id="7" name="Diagramm 6"/>
          <p:cNvGraphicFramePr/>
          <p:nvPr>
            <p:extLst>
              <p:ext uri="{D42A27DB-BD31-4B8C-83A1-F6EECF244321}">
                <p14:modId xmlns:p14="http://schemas.microsoft.com/office/powerpoint/2010/main" val="344548855"/>
              </p:ext>
            </p:extLst>
          </p:nvPr>
        </p:nvGraphicFramePr>
        <p:xfrm>
          <a:off x="1835696" y="1772816"/>
          <a:ext cx="6768752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Textfeld 10"/>
          <p:cNvSpPr txBox="1"/>
          <p:nvPr/>
        </p:nvSpPr>
        <p:spPr>
          <a:xfrm>
            <a:off x="971600" y="3194973"/>
            <a:ext cx="417646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>
                <a:latin typeface="Palatino Linotype" panose="02040502050505030304" pitchFamily="18" charset="0"/>
              </a:rPr>
              <a:t>85 – 90 % sind männlich und leben heterosexuell.</a:t>
            </a:r>
            <a:endParaRPr lang="de-DE" sz="2500" dirty="0">
              <a:solidFill>
                <a:srgbClr val="FFFFFF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85DE3E45-5656-4E47-B54B-DB1D6116DB67}"/>
              </a:ext>
            </a:extLst>
          </p:cNvPr>
          <p:cNvSpPr txBox="1"/>
          <p:nvPr/>
        </p:nvSpPr>
        <p:spPr>
          <a:xfrm>
            <a:off x="251520" y="476672"/>
            <a:ext cx="6480720" cy="584775"/>
          </a:xfrm>
          <a:prstGeom prst="rect">
            <a:avLst/>
          </a:prstGeom>
          <a:solidFill>
            <a:srgbClr val="1B4E87"/>
          </a:solidFill>
        </p:spPr>
        <p:txBody>
          <a:bodyPr wrap="square" rtlCol="0">
            <a:spAutoFit/>
          </a:bodyPr>
          <a:lstStyle/>
          <a:p>
            <a:r>
              <a:rPr lang="de-DE" sz="3200" b="1" dirty="0">
                <a:latin typeface="Palatino Linotype" panose="02040502050505030304" pitchFamily="18" charset="0"/>
              </a:rPr>
              <a:t>Strategien der Täter/-innen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Graphic spid="7" grpId="0">
        <p:bldAsOne/>
      </p:bldGraphic>
      <p:bldP spid="11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eck 9"/>
          <p:cNvSpPr/>
          <p:nvPr/>
        </p:nvSpPr>
        <p:spPr>
          <a:xfrm>
            <a:off x="-468560" y="2780928"/>
            <a:ext cx="10729192" cy="2160240"/>
          </a:xfrm>
          <a:prstGeom prst="rect">
            <a:avLst/>
          </a:prstGeom>
          <a:solidFill>
            <a:srgbClr val="1B4E87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Textfeld 5"/>
          <p:cNvSpPr txBox="1"/>
          <p:nvPr/>
        </p:nvSpPr>
        <p:spPr>
          <a:xfrm>
            <a:off x="251520" y="476672"/>
            <a:ext cx="6480720" cy="584775"/>
          </a:xfrm>
          <a:prstGeom prst="rect">
            <a:avLst/>
          </a:prstGeom>
          <a:solidFill>
            <a:srgbClr val="1B4E87"/>
          </a:solidFill>
        </p:spPr>
        <p:txBody>
          <a:bodyPr wrap="square" rtlCol="0">
            <a:spAutoFit/>
          </a:bodyPr>
          <a:lstStyle/>
          <a:p>
            <a:r>
              <a:rPr lang="de-DE" sz="3200" b="1" dirty="0">
                <a:latin typeface="Palatino Linotype" panose="02040502050505030304" pitchFamily="18" charset="0"/>
              </a:rPr>
              <a:t>Strategien der Täter/-innen</a:t>
            </a:r>
          </a:p>
        </p:txBody>
      </p:sp>
      <p:graphicFrame>
        <p:nvGraphicFramePr>
          <p:cNvPr id="7" name="Diagramm 6"/>
          <p:cNvGraphicFramePr/>
          <p:nvPr>
            <p:extLst>
              <p:ext uri="{D42A27DB-BD31-4B8C-83A1-F6EECF244321}">
                <p14:modId xmlns:p14="http://schemas.microsoft.com/office/powerpoint/2010/main" val="491320524"/>
              </p:ext>
            </p:extLst>
          </p:nvPr>
        </p:nvGraphicFramePr>
        <p:xfrm>
          <a:off x="1835696" y="1772816"/>
          <a:ext cx="6768752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Textfeld 10"/>
          <p:cNvSpPr txBox="1"/>
          <p:nvPr/>
        </p:nvSpPr>
        <p:spPr>
          <a:xfrm>
            <a:off x="1619672" y="3068960"/>
            <a:ext cx="288032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500" dirty="0">
                <a:latin typeface="Palatino Linotype" panose="02040502050505030304" pitchFamily="18" charset="0"/>
              </a:rPr>
              <a:t>25% sind Fremde</a:t>
            </a:r>
            <a:endParaRPr lang="de-DE" sz="2500" dirty="0">
              <a:solidFill>
                <a:srgbClr val="FFFFFF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5868144" y="3478649"/>
            <a:ext cx="3024336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500" dirty="0">
                <a:latin typeface="Palatino Linotype" panose="02040502050505030304" pitchFamily="18" charset="0"/>
              </a:rPr>
              <a:t>50% sind Bekannte aus dem Umfeld</a:t>
            </a:r>
            <a:br>
              <a:rPr lang="de-DE" sz="2500" dirty="0">
                <a:latin typeface="Palatino Linotype" panose="02040502050505030304" pitchFamily="18" charset="0"/>
              </a:rPr>
            </a:br>
            <a:endParaRPr lang="de-DE" sz="2500" b="1" dirty="0">
              <a:solidFill>
                <a:schemeClr val="bg1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1619672" y="4176082"/>
            <a:ext cx="3528392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500" dirty="0">
                <a:latin typeface="Palatino Linotype" panose="02040502050505030304" pitchFamily="18" charset="0"/>
              </a:rPr>
              <a:t>25% sind Angehörige</a:t>
            </a:r>
            <a:endParaRPr lang="de-DE" sz="2500" b="1" dirty="0">
              <a:solidFill>
                <a:schemeClr val="bg1"/>
              </a:solidFill>
              <a:latin typeface="Palatino Linotype" panose="0204050205050503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8" grpId="0"/>
      <p:bldP spid="9" grpId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ck 8"/>
          <p:cNvSpPr/>
          <p:nvPr/>
        </p:nvSpPr>
        <p:spPr>
          <a:xfrm>
            <a:off x="-324544" y="1556792"/>
            <a:ext cx="10081120" cy="5301208"/>
          </a:xfrm>
          <a:prstGeom prst="rect">
            <a:avLst/>
          </a:prstGeom>
          <a:solidFill>
            <a:srgbClr val="1B4E87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aphicFrame>
        <p:nvGraphicFramePr>
          <p:cNvPr id="7" name="Diagramm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51394966"/>
              </p:ext>
            </p:extLst>
          </p:nvPr>
        </p:nvGraphicFramePr>
        <p:xfrm>
          <a:off x="-396552" y="1268761"/>
          <a:ext cx="6408712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Diagramm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43871848"/>
              </p:ext>
            </p:extLst>
          </p:nvPr>
        </p:nvGraphicFramePr>
        <p:xfrm>
          <a:off x="4067944" y="1988840"/>
          <a:ext cx="6408712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3" name="Textfeld 12"/>
          <p:cNvSpPr txBox="1"/>
          <p:nvPr/>
        </p:nvSpPr>
        <p:spPr>
          <a:xfrm>
            <a:off x="7020272" y="6165304"/>
            <a:ext cx="20162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/>
              <a:t>(Quelle: Safe Sport)</a:t>
            </a:r>
            <a:endParaRPr lang="de-DE" sz="1600" b="1" dirty="0">
              <a:solidFill>
                <a:schemeClr val="bg1"/>
              </a:solidFill>
            </a:endParaRPr>
          </a:p>
        </p:txBody>
      </p:sp>
      <p:pic>
        <p:nvPicPr>
          <p:cNvPr id="11" name="Picture 2" descr="I:\Allg\Info\Briefkopfbogen, Logos, Vorlagen\Logos\LSB-Logo1.jpg">
            <a:extLst>
              <a:ext uri="{FF2B5EF4-FFF2-40B4-BE49-F238E27FC236}">
                <a16:creationId xmlns:a16="http://schemas.microsoft.com/office/drawing/2014/main" id="{4923AB56-472B-4246-B5D8-E8E30E501A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451438"/>
            <a:ext cx="1277237" cy="1692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feld 11">
            <a:extLst>
              <a:ext uri="{FF2B5EF4-FFF2-40B4-BE49-F238E27FC236}">
                <a16:creationId xmlns:a16="http://schemas.microsoft.com/office/drawing/2014/main" id="{9BF74C7F-FD52-4718-9D05-A369C0862E5F}"/>
              </a:ext>
            </a:extLst>
          </p:cNvPr>
          <p:cNvSpPr txBox="1"/>
          <p:nvPr/>
        </p:nvSpPr>
        <p:spPr>
          <a:xfrm>
            <a:off x="251520" y="476672"/>
            <a:ext cx="6480720" cy="584775"/>
          </a:xfrm>
          <a:prstGeom prst="rect">
            <a:avLst/>
          </a:prstGeom>
          <a:solidFill>
            <a:srgbClr val="1B4E87"/>
          </a:solidFill>
        </p:spPr>
        <p:txBody>
          <a:bodyPr wrap="square" rtlCol="0">
            <a:spAutoFit/>
          </a:bodyPr>
          <a:lstStyle/>
          <a:p>
            <a:r>
              <a:rPr lang="de-DE" sz="3200" b="1" dirty="0">
                <a:latin typeface="Palatino Linotype" panose="02040502050505030304" pitchFamily="18" charset="0"/>
              </a:rPr>
              <a:t>Strategien der Täter/-innen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AsOne/>
      </p:bldGraphic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ck 8"/>
          <p:cNvSpPr/>
          <p:nvPr/>
        </p:nvSpPr>
        <p:spPr>
          <a:xfrm>
            <a:off x="-324544" y="1340768"/>
            <a:ext cx="10729192" cy="5517232"/>
          </a:xfrm>
          <a:prstGeom prst="rect">
            <a:avLst/>
          </a:prstGeom>
          <a:solidFill>
            <a:srgbClr val="1B4E87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Textfeld 12"/>
          <p:cNvSpPr txBox="1"/>
          <p:nvPr/>
        </p:nvSpPr>
        <p:spPr>
          <a:xfrm>
            <a:off x="395536" y="6381328"/>
            <a:ext cx="20162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>
                <a:latin typeface="Palatino Linotype" panose="02040502050505030304" pitchFamily="18" charset="0"/>
              </a:rPr>
              <a:t>(Quelle: Safe Sport)</a:t>
            </a:r>
            <a:endParaRPr lang="de-DE" sz="1600" b="1" dirty="0">
              <a:solidFill>
                <a:schemeClr val="bg1"/>
              </a:solidFill>
              <a:latin typeface="Palatino Linotype" panose="02040502050505030304" pitchFamily="18" charset="0"/>
            </a:endParaRPr>
          </a:p>
        </p:txBody>
      </p:sp>
      <p:graphicFrame>
        <p:nvGraphicFramePr>
          <p:cNvPr id="10" name="Diagramm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20286119"/>
              </p:ext>
            </p:extLst>
          </p:nvPr>
        </p:nvGraphicFramePr>
        <p:xfrm>
          <a:off x="3203848" y="1844824"/>
          <a:ext cx="5796136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Textfeld 10"/>
          <p:cNvSpPr txBox="1"/>
          <p:nvPr/>
        </p:nvSpPr>
        <p:spPr>
          <a:xfrm>
            <a:off x="323528" y="2204864"/>
            <a:ext cx="28803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>
                <a:latin typeface="Palatino Linotype" panose="02040502050505030304" pitchFamily="18" charset="0"/>
              </a:rPr>
              <a:t>Ohne Körperkontakt</a:t>
            </a:r>
          </a:p>
          <a:p>
            <a:pPr algn="ctr"/>
            <a:r>
              <a:rPr lang="de-DE" i="1" dirty="0">
                <a:latin typeface="Palatino Linotype" panose="02040502050505030304" pitchFamily="18" charset="0"/>
                <a:cs typeface="Arial" pitchFamily="34" charset="0"/>
              </a:rPr>
              <a:t>Witze, anzügliche Bemerkungen, </a:t>
            </a:r>
            <a:r>
              <a:rPr lang="de-DE" i="1" dirty="0" err="1">
                <a:latin typeface="Palatino Linotype" panose="02040502050505030304" pitchFamily="18" charset="0"/>
                <a:cs typeface="Arial" pitchFamily="34" charset="0"/>
              </a:rPr>
              <a:t>Whats-App</a:t>
            </a:r>
            <a:endParaRPr lang="de-DE" dirty="0">
              <a:latin typeface="Palatino Linotype" panose="02040502050505030304" pitchFamily="18" charset="0"/>
            </a:endParaRPr>
          </a:p>
        </p:txBody>
      </p:sp>
      <p:sp>
        <p:nvSpPr>
          <p:cNvPr id="12" name="Textfeld 11"/>
          <p:cNvSpPr txBox="1"/>
          <p:nvPr/>
        </p:nvSpPr>
        <p:spPr>
          <a:xfrm>
            <a:off x="179512" y="3212976"/>
            <a:ext cx="30963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>
                <a:latin typeface="Palatino Linotype" panose="02040502050505030304" pitchFamily="18" charset="0"/>
              </a:rPr>
              <a:t>Grenzverletzungen</a:t>
            </a:r>
          </a:p>
          <a:p>
            <a:pPr algn="ctr"/>
            <a:r>
              <a:rPr lang="de-DE" i="1" dirty="0">
                <a:latin typeface="Palatino Linotype" panose="02040502050505030304" pitchFamily="18" charset="0"/>
                <a:cs typeface="Arial" pitchFamily="34" charset="0"/>
              </a:rPr>
              <a:t>Berührungen, exhibitionieren, betroffene Person auffordern, mit ihr alleine zu sein </a:t>
            </a:r>
            <a:endParaRPr lang="de-DE" dirty="0">
              <a:latin typeface="Palatino Linotype" panose="02040502050505030304" pitchFamily="18" charset="0"/>
            </a:endParaRPr>
          </a:p>
        </p:txBody>
      </p:sp>
      <p:sp>
        <p:nvSpPr>
          <p:cNvPr id="14" name="Textfeld 13"/>
          <p:cNvSpPr txBox="1"/>
          <p:nvPr/>
        </p:nvSpPr>
        <p:spPr>
          <a:xfrm>
            <a:off x="251520" y="4581128"/>
            <a:ext cx="288032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>
                <a:latin typeface="Palatino Linotype" panose="02040502050505030304" pitchFamily="18" charset="0"/>
              </a:rPr>
              <a:t>Mit Körperkontakt</a:t>
            </a:r>
          </a:p>
          <a:p>
            <a:pPr algn="ctr"/>
            <a:r>
              <a:rPr lang="de-DE" i="1" dirty="0">
                <a:latin typeface="Palatino Linotype" panose="02040502050505030304" pitchFamily="18" charset="0"/>
                <a:cs typeface="Arial" pitchFamily="34" charset="0"/>
              </a:rPr>
              <a:t>Küsse, sexuelle Berührungen, versuchter Sex, Sex  gegen den Willen der/des Betroffenen</a:t>
            </a:r>
            <a:endParaRPr lang="de-DE" dirty="0">
              <a:latin typeface="Palatino Linotype" panose="02040502050505030304" pitchFamily="18" charset="0"/>
            </a:endParaRPr>
          </a:p>
        </p:txBody>
      </p:sp>
      <p:sp>
        <p:nvSpPr>
          <p:cNvPr id="16" name="Rechteck 15"/>
          <p:cNvSpPr/>
          <p:nvPr/>
        </p:nvSpPr>
        <p:spPr>
          <a:xfrm>
            <a:off x="251520" y="1412776"/>
            <a:ext cx="5259773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altLang="de-DE" sz="2500" b="1" dirty="0">
                <a:latin typeface="Palatino Linotype" panose="02040502050505030304" pitchFamily="18" charset="0"/>
                <a:cs typeface="Arial" panose="020B0604020202020204" pitchFamily="34" charset="0"/>
              </a:rPr>
              <a:t>Geschlecht des Täters / der Täterin</a:t>
            </a:r>
            <a:endParaRPr lang="de-DE" sz="2500" dirty="0">
              <a:latin typeface="Palatino Linotype" panose="02040502050505030304" pitchFamily="18" charset="0"/>
            </a:endParaRPr>
          </a:p>
        </p:txBody>
      </p:sp>
      <p:pic>
        <p:nvPicPr>
          <p:cNvPr id="17" name="Picture 2" descr="I:\Allg\Info\Briefkopfbogen, Logos, Vorlagen\Logos\LSB-Logo1.jpg">
            <a:extLst>
              <a:ext uri="{FF2B5EF4-FFF2-40B4-BE49-F238E27FC236}">
                <a16:creationId xmlns:a16="http://schemas.microsoft.com/office/drawing/2014/main" id="{37E8C3BD-DF50-4908-A60D-2F9C634186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451438"/>
            <a:ext cx="1277237" cy="1692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Textfeld 18">
            <a:extLst>
              <a:ext uri="{FF2B5EF4-FFF2-40B4-BE49-F238E27FC236}">
                <a16:creationId xmlns:a16="http://schemas.microsoft.com/office/drawing/2014/main" id="{25C40F77-7025-4021-92CB-7ED939BA4E94}"/>
              </a:ext>
            </a:extLst>
          </p:cNvPr>
          <p:cNvSpPr txBox="1"/>
          <p:nvPr/>
        </p:nvSpPr>
        <p:spPr>
          <a:xfrm>
            <a:off x="251520" y="476672"/>
            <a:ext cx="6480720" cy="584775"/>
          </a:xfrm>
          <a:prstGeom prst="rect">
            <a:avLst/>
          </a:prstGeom>
          <a:solidFill>
            <a:srgbClr val="1B4E87"/>
          </a:solidFill>
        </p:spPr>
        <p:txBody>
          <a:bodyPr wrap="square" rtlCol="0">
            <a:spAutoFit/>
          </a:bodyPr>
          <a:lstStyle/>
          <a:p>
            <a:r>
              <a:rPr lang="de-DE" sz="3200" b="1" dirty="0">
                <a:latin typeface="Palatino Linotype" panose="02040502050505030304" pitchFamily="18" charset="0"/>
              </a:rPr>
              <a:t>Strategien der Täter/-innen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Graphic spid="10" grpId="0">
        <p:bldAsOne/>
      </p:bldGraphic>
      <p:bldP spid="11" grpId="0"/>
      <p:bldP spid="12" grpId="0"/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Diagramm 6"/>
          <p:cNvGraphicFramePr/>
          <p:nvPr>
            <p:extLst>
              <p:ext uri="{D42A27DB-BD31-4B8C-83A1-F6EECF244321}">
                <p14:modId xmlns:p14="http://schemas.microsoft.com/office/powerpoint/2010/main" val="538942358"/>
              </p:ext>
            </p:extLst>
          </p:nvPr>
        </p:nvGraphicFramePr>
        <p:xfrm>
          <a:off x="-468560" y="1412776"/>
          <a:ext cx="9505056" cy="54452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Textfeld 11"/>
          <p:cNvSpPr txBox="1"/>
          <p:nvPr/>
        </p:nvSpPr>
        <p:spPr>
          <a:xfrm>
            <a:off x="1835696" y="5445224"/>
            <a:ext cx="7092280" cy="6617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2500" dirty="0">
                <a:solidFill>
                  <a:schemeClr val="bg1"/>
                </a:solidFill>
              </a:rPr>
              <a:t>Zahl der </a:t>
            </a:r>
            <a:r>
              <a:rPr lang="de-DE" sz="2500" dirty="0" err="1">
                <a:solidFill>
                  <a:schemeClr val="bg1"/>
                </a:solidFill>
              </a:rPr>
              <a:t>Inobhutnahmen</a:t>
            </a:r>
            <a:r>
              <a:rPr lang="de-DE" sz="2500" dirty="0">
                <a:solidFill>
                  <a:schemeClr val="bg1"/>
                </a:solidFill>
              </a:rPr>
              <a:t> in Deutschland </a:t>
            </a:r>
          </a:p>
          <a:p>
            <a:pPr algn="r"/>
            <a:r>
              <a:rPr lang="de-DE" sz="1200" dirty="0">
                <a:solidFill>
                  <a:schemeClr val="bg1"/>
                </a:solidFill>
              </a:rPr>
              <a:t>(Quelle: </a:t>
            </a:r>
            <a:r>
              <a:rPr lang="de-DE" sz="1200" dirty="0" err="1">
                <a:solidFill>
                  <a:schemeClr val="bg1"/>
                </a:solidFill>
              </a:rPr>
              <a:t>Statista</a:t>
            </a:r>
            <a:r>
              <a:rPr lang="de-DE" sz="1200" dirty="0">
                <a:solidFill>
                  <a:schemeClr val="bg1"/>
                </a:solidFill>
              </a:rPr>
              <a:t>)</a:t>
            </a:r>
          </a:p>
        </p:txBody>
      </p:sp>
      <p:sp>
        <p:nvSpPr>
          <p:cNvPr id="13" name="Textfeld 12"/>
          <p:cNvSpPr txBox="1"/>
          <p:nvPr/>
        </p:nvSpPr>
        <p:spPr>
          <a:xfrm>
            <a:off x="251520" y="1628801"/>
            <a:ext cx="5184576" cy="2400657"/>
          </a:xfrm>
          <a:prstGeom prst="rect">
            <a:avLst/>
          </a:prstGeom>
          <a:solidFill>
            <a:srgbClr val="1B4E87">
              <a:alpha val="74000"/>
            </a:srgbClr>
          </a:solidFill>
        </p:spPr>
        <p:txBody>
          <a:bodyPr wrap="square" rtlCol="0">
            <a:spAutoFit/>
          </a:bodyPr>
          <a:lstStyle/>
          <a:p>
            <a:r>
              <a:rPr lang="de-DE" sz="2500" b="1" dirty="0">
                <a:solidFill>
                  <a:srgbClr val="FFFFFF"/>
                </a:solidFill>
                <a:latin typeface="Palatino Linotype" panose="02040502050505030304" pitchFamily="18" charset="0"/>
              </a:rPr>
              <a:t>Inobhutnahme ist eine kurzfristige Maßnahme des Jugendamtes, wenn Gefahr für Kind oder Jugendlichen besteht oder der Minderjährige darum bittet.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2E7181F9-5828-4A91-8F94-018FEFD7FACB}"/>
              </a:ext>
            </a:extLst>
          </p:cNvPr>
          <p:cNvSpPr txBox="1"/>
          <p:nvPr/>
        </p:nvSpPr>
        <p:spPr>
          <a:xfrm>
            <a:off x="251520" y="548680"/>
            <a:ext cx="6480720" cy="584775"/>
          </a:xfrm>
          <a:prstGeom prst="rect">
            <a:avLst/>
          </a:prstGeom>
          <a:solidFill>
            <a:srgbClr val="1B4E87"/>
          </a:solidFill>
        </p:spPr>
        <p:txBody>
          <a:bodyPr wrap="square" rtlCol="0">
            <a:spAutoFit/>
          </a:bodyPr>
          <a:lstStyle/>
          <a:p>
            <a:r>
              <a:rPr lang="de-DE" sz="3200" b="1" dirty="0">
                <a:solidFill>
                  <a:srgbClr val="FFFFFF"/>
                </a:solidFill>
                <a:latin typeface="Palatino Linotype" panose="02040502050505030304" pitchFamily="18" charset="0"/>
              </a:rPr>
              <a:t>Kinderschutz – Daten und Fakten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  <p:bldP spid="12" grpId="0"/>
      <p:bldP spid="13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Ellipse 11"/>
          <p:cNvSpPr/>
          <p:nvPr/>
        </p:nvSpPr>
        <p:spPr>
          <a:xfrm>
            <a:off x="3600000" y="2520000"/>
            <a:ext cx="7020000" cy="6660000"/>
          </a:xfrm>
          <a:prstGeom prst="ellipse">
            <a:avLst/>
          </a:prstGeom>
          <a:solidFill>
            <a:srgbClr val="1B4E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Textfeld 12"/>
          <p:cNvSpPr txBox="1"/>
          <p:nvPr/>
        </p:nvSpPr>
        <p:spPr>
          <a:xfrm>
            <a:off x="4860032" y="3645024"/>
            <a:ext cx="4032448" cy="2015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500" dirty="0">
                <a:latin typeface="Palatino Linotype" panose="02040502050505030304" pitchFamily="18" charset="0"/>
              </a:rPr>
              <a:t>Täter/-innen kommen aus allen Altersgruppen.</a:t>
            </a:r>
          </a:p>
          <a:p>
            <a:endParaRPr lang="de-DE" sz="2500" dirty="0">
              <a:latin typeface="Palatino Linotype" panose="02040502050505030304" pitchFamily="18" charset="0"/>
            </a:endParaRPr>
          </a:p>
          <a:p>
            <a:r>
              <a:rPr lang="de-DE" sz="2500" dirty="0">
                <a:latin typeface="Palatino Linotype" panose="02040502050505030304" pitchFamily="18" charset="0"/>
              </a:rPr>
              <a:t>1/3 der Täter sind Jugendliche bis 21 Jahren.</a:t>
            </a:r>
            <a:endParaRPr lang="de-DE" sz="2500" b="1" dirty="0">
              <a:solidFill>
                <a:schemeClr val="bg1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E02B0F42-8668-404B-9871-35C9FA218B2A}"/>
              </a:ext>
            </a:extLst>
          </p:cNvPr>
          <p:cNvSpPr txBox="1"/>
          <p:nvPr/>
        </p:nvSpPr>
        <p:spPr>
          <a:xfrm>
            <a:off x="251520" y="476672"/>
            <a:ext cx="6480720" cy="584775"/>
          </a:xfrm>
          <a:prstGeom prst="rect">
            <a:avLst/>
          </a:prstGeom>
          <a:solidFill>
            <a:srgbClr val="1B4E87"/>
          </a:solidFill>
        </p:spPr>
        <p:txBody>
          <a:bodyPr wrap="square" rtlCol="0">
            <a:spAutoFit/>
          </a:bodyPr>
          <a:lstStyle/>
          <a:p>
            <a:r>
              <a:rPr lang="de-DE" sz="3200" b="1" dirty="0">
                <a:latin typeface="Palatino Linotype" panose="02040502050505030304" pitchFamily="18" charset="0"/>
              </a:rPr>
              <a:t>Strategien der Täter/-innen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/>
        </p:nvSpPr>
        <p:spPr>
          <a:xfrm>
            <a:off x="-396552" y="3284984"/>
            <a:ext cx="10873208" cy="3384376"/>
          </a:xfrm>
          <a:prstGeom prst="rect">
            <a:avLst/>
          </a:prstGeom>
          <a:solidFill>
            <a:srgbClr val="1B4E87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Palatino Linotype" panose="02040502050505030304" pitchFamily="18" charset="0"/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396000" y="3356992"/>
            <a:ext cx="7056784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500" b="1" dirty="0">
                <a:latin typeface="Palatino Linotype" panose="02040502050505030304" pitchFamily="18" charset="0"/>
              </a:rPr>
              <a:t>Warum werden Täter/-innen zu Täter/innen?</a:t>
            </a:r>
          </a:p>
        </p:txBody>
      </p:sp>
      <p:sp>
        <p:nvSpPr>
          <p:cNvPr id="11" name="Textfeld 10"/>
          <p:cNvSpPr txBox="1"/>
          <p:nvPr/>
        </p:nvSpPr>
        <p:spPr>
          <a:xfrm>
            <a:off x="395536" y="3933056"/>
            <a:ext cx="705678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buNone/>
            </a:pPr>
            <a:r>
              <a:rPr lang="de-DE" sz="2500" dirty="0">
                <a:latin typeface="Palatino Linotype" panose="02040502050505030304" pitchFamily="18" charset="0"/>
              </a:rPr>
              <a:t>1. Wunsch, Macht auszuüben und durch die Tat das Gefühl von Überlegenheit zu erleben</a:t>
            </a:r>
          </a:p>
        </p:txBody>
      </p:sp>
      <p:sp>
        <p:nvSpPr>
          <p:cNvPr id="14" name="Textfeld 13"/>
          <p:cNvSpPr txBox="1"/>
          <p:nvPr/>
        </p:nvSpPr>
        <p:spPr>
          <a:xfrm>
            <a:off x="395536" y="4799474"/>
            <a:ext cx="705678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buNone/>
            </a:pPr>
            <a:r>
              <a:rPr lang="de-DE" sz="2500" dirty="0">
                <a:latin typeface="Palatino Linotype" panose="02040502050505030304" pitchFamily="18" charset="0"/>
              </a:rPr>
              <a:t>2. sexuelle Fixierung auf Kinder hinzu (</a:t>
            </a:r>
            <a:r>
              <a:rPr lang="de-DE" sz="2500" dirty="0" err="1">
                <a:latin typeface="Palatino Linotype" panose="02040502050505030304" pitchFamily="18" charset="0"/>
              </a:rPr>
              <a:t>Pädosexualität</a:t>
            </a:r>
            <a:r>
              <a:rPr lang="de-DE" sz="2500" dirty="0">
                <a:latin typeface="Palatino Linotype" panose="02040502050505030304" pitchFamily="18" charset="0"/>
              </a:rPr>
              <a:t>, d.h. Täter/-innen fühlen sich von Erwachsenen sexuell nicht oder kaum angezogen)</a:t>
            </a: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38A215C1-7FD6-4B14-B8AB-AFE6D79C0B1D}"/>
              </a:ext>
            </a:extLst>
          </p:cNvPr>
          <p:cNvSpPr txBox="1"/>
          <p:nvPr/>
        </p:nvSpPr>
        <p:spPr>
          <a:xfrm>
            <a:off x="251520" y="476672"/>
            <a:ext cx="6480720" cy="584775"/>
          </a:xfrm>
          <a:prstGeom prst="rect">
            <a:avLst/>
          </a:prstGeom>
          <a:solidFill>
            <a:srgbClr val="1B4E87"/>
          </a:solidFill>
        </p:spPr>
        <p:txBody>
          <a:bodyPr wrap="square" rtlCol="0">
            <a:spAutoFit/>
          </a:bodyPr>
          <a:lstStyle/>
          <a:p>
            <a:r>
              <a:rPr lang="de-DE" sz="3200" b="1" dirty="0">
                <a:latin typeface="Palatino Linotype" panose="02040502050505030304" pitchFamily="18" charset="0"/>
              </a:rPr>
              <a:t>Strategien der Täter/-innen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/>
        </p:nvSpPr>
        <p:spPr>
          <a:xfrm>
            <a:off x="-396552" y="3140968"/>
            <a:ext cx="10873208" cy="3096344"/>
          </a:xfrm>
          <a:prstGeom prst="rect">
            <a:avLst/>
          </a:prstGeom>
          <a:solidFill>
            <a:srgbClr val="1B4E87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Textfeld 7"/>
          <p:cNvSpPr txBox="1"/>
          <p:nvPr/>
        </p:nvSpPr>
        <p:spPr>
          <a:xfrm>
            <a:off x="396000" y="3348000"/>
            <a:ext cx="475252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de-DE" sz="2500" b="1" i="1" dirty="0">
                <a:latin typeface="Palatino Linotype" panose="02040502050505030304" pitchFamily="18" charset="0"/>
              </a:rPr>
              <a:t>„Das sind ja alles Kranke!“</a:t>
            </a:r>
          </a:p>
        </p:txBody>
      </p:sp>
      <p:sp>
        <p:nvSpPr>
          <p:cNvPr id="9" name="Textfeld 8"/>
          <p:cNvSpPr txBox="1"/>
          <p:nvPr/>
        </p:nvSpPr>
        <p:spPr>
          <a:xfrm>
            <a:off x="4355976" y="3348000"/>
            <a:ext cx="388796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de-DE" sz="2500" b="1" dirty="0">
                <a:latin typeface="Palatino Linotype" panose="02040502050505030304" pitchFamily="18" charset="0"/>
              </a:rPr>
              <a:t>= FALSCH!</a:t>
            </a:r>
          </a:p>
        </p:txBody>
      </p:sp>
      <p:sp>
        <p:nvSpPr>
          <p:cNvPr id="12" name="Textfeld 11"/>
          <p:cNvSpPr txBox="1"/>
          <p:nvPr/>
        </p:nvSpPr>
        <p:spPr>
          <a:xfrm>
            <a:off x="396000" y="4077072"/>
            <a:ext cx="8064432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500" dirty="0">
                <a:latin typeface="Palatino Linotype" panose="02040502050505030304" pitchFamily="18" charset="0"/>
              </a:rPr>
              <a:t>Diese Formulierung kann zudem von Kindern und Jugendlichen so verstanden werden, dass Täter/-innen nicht wirklich für ihre Tat verantwortlich ist.</a:t>
            </a:r>
            <a:endParaRPr lang="de-DE" sz="2500" b="1" dirty="0">
              <a:solidFill>
                <a:schemeClr val="bg1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AAC5038C-13E7-4934-BBC2-3091CC88D4E8}"/>
              </a:ext>
            </a:extLst>
          </p:cNvPr>
          <p:cNvSpPr txBox="1"/>
          <p:nvPr/>
        </p:nvSpPr>
        <p:spPr>
          <a:xfrm>
            <a:off x="251520" y="476672"/>
            <a:ext cx="6480720" cy="584775"/>
          </a:xfrm>
          <a:prstGeom prst="rect">
            <a:avLst/>
          </a:prstGeom>
          <a:solidFill>
            <a:srgbClr val="1B4E87"/>
          </a:solidFill>
        </p:spPr>
        <p:txBody>
          <a:bodyPr wrap="square" rtlCol="0">
            <a:spAutoFit/>
          </a:bodyPr>
          <a:lstStyle/>
          <a:p>
            <a:r>
              <a:rPr lang="de-DE" sz="3200" b="1" dirty="0">
                <a:latin typeface="Palatino Linotype" panose="02040502050505030304" pitchFamily="18" charset="0"/>
              </a:rPr>
              <a:t>Strategien der Täter/-innen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2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/>
        </p:nvSpPr>
        <p:spPr>
          <a:xfrm>
            <a:off x="-396552" y="3140968"/>
            <a:ext cx="10873208" cy="3096344"/>
          </a:xfrm>
          <a:prstGeom prst="rect">
            <a:avLst/>
          </a:prstGeom>
          <a:solidFill>
            <a:srgbClr val="1B4E87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Textfeld 11"/>
          <p:cNvSpPr txBox="1"/>
          <p:nvPr/>
        </p:nvSpPr>
        <p:spPr>
          <a:xfrm>
            <a:off x="323528" y="3471098"/>
            <a:ext cx="8496944" cy="22621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500" dirty="0">
                <a:latin typeface="Palatino Linotype" panose="02040502050505030304" pitchFamily="18" charset="0"/>
              </a:rPr>
              <a:t>Die Täter/-innen haben oft die Rolle der Helfer, Freunde, Tröster. </a:t>
            </a:r>
            <a:br>
              <a:rPr lang="de-DE" sz="2500" dirty="0">
                <a:latin typeface="Palatino Linotype" panose="02040502050505030304" pitchFamily="18" charset="0"/>
              </a:rPr>
            </a:br>
            <a:endParaRPr lang="de-DE" sz="800" dirty="0">
              <a:latin typeface="Palatino Linotype" panose="02040502050505030304" pitchFamily="18" charset="0"/>
            </a:endParaRPr>
          </a:p>
          <a:p>
            <a:r>
              <a:rPr lang="de-DE" sz="2500" dirty="0">
                <a:latin typeface="Palatino Linotype" panose="02040502050505030304" pitchFamily="18" charset="0"/>
              </a:rPr>
              <a:t>Sie geben dem Kind Aufmerksamkeit, Zuwendung und Lob. Sie machen Geschenke, laden zu Freizeitaktionen ein.</a:t>
            </a:r>
            <a:br>
              <a:rPr lang="de-DE" sz="2500" dirty="0">
                <a:latin typeface="Palatino Linotype" panose="02040502050505030304" pitchFamily="18" charset="0"/>
              </a:rPr>
            </a:br>
            <a:r>
              <a:rPr lang="de-DE" sz="800" dirty="0">
                <a:latin typeface="Palatino Linotype" panose="02040502050505030304" pitchFamily="18" charset="0"/>
              </a:rPr>
              <a:t> </a:t>
            </a:r>
            <a:br>
              <a:rPr lang="de-DE" sz="2500" dirty="0">
                <a:latin typeface="Palatino Linotype" panose="02040502050505030304" pitchFamily="18" charset="0"/>
              </a:rPr>
            </a:br>
            <a:r>
              <a:rPr lang="de-DE" sz="2500" dirty="0">
                <a:latin typeface="Palatino Linotype" panose="02040502050505030304" pitchFamily="18" charset="0"/>
              </a:rPr>
              <a:t>Sie nehmen ihre Opfer ernst. Es entsteht Vertrauen …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121DFDAB-6A9B-4780-A729-EB018C34C582}"/>
              </a:ext>
            </a:extLst>
          </p:cNvPr>
          <p:cNvSpPr txBox="1"/>
          <p:nvPr/>
        </p:nvSpPr>
        <p:spPr>
          <a:xfrm>
            <a:off x="251520" y="476672"/>
            <a:ext cx="6480720" cy="584775"/>
          </a:xfrm>
          <a:prstGeom prst="rect">
            <a:avLst/>
          </a:prstGeom>
          <a:solidFill>
            <a:srgbClr val="1B4E87"/>
          </a:solidFill>
        </p:spPr>
        <p:txBody>
          <a:bodyPr wrap="square" rtlCol="0">
            <a:spAutoFit/>
          </a:bodyPr>
          <a:lstStyle/>
          <a:p>
            <a:r>
              <a:rPr lang="de-DE" sz="3200" b="1" dirty="0">
                <a:latin typeface="Palatino Linotype" panose="02040502050505030304" pitchFamily="18" charset="0"/>
              </a:rPr>
              <a:t>Strategien der Täter/-innen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/>
        </p:nvSpPr>
        <p:spPr>
          <a:xfrm>
            <a:off x="-396552" y="3140968"/>
            <a:ext cx="10873208" cy="3096344"/>
          </a:xfrm>
          <a:prstGeom prst="rect">
            <a:avLst/>
          </a:prstGeom>
          <a:solidFill>
            <a:srgbClr val="1B4E87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Textfeld 11"/>
          <p:cNvSpPr txBox="1"/>
          <p:nvPr/>
        </p:nvSpPr>
        <p:spPr>
          <a:xfrm>
            <a:off x="396000" y="3404607"/>
            <a:ext cx="8208448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500" dirty="0">
                <a:latin typeface="Palatino Linotype" panose="02040502050505030304" pitchFamily="18" charset="0"/>
              </a:rPr>
              <a:t>Oft sind die Täter/-innen in der Gemeinschaft anerkannt. </a:t>
            </a:r>
          </a:p>
          <a:p>
            <a:r>
              <a:rPr lang="de-DE" sz="2500" dirty="0">
                <a:latin typeface="Palatino Linotype" panose="02040502050505030304" pitchFamily="18" charset="0"/>
              </a:rPr>
              <a:t>Sie gelten als zuvorkommend, pädagogisch geschickt, einfühlsam und engagiert.</a:t>
            </a:r>
          </a:p>
        </p:txBody>
      </p:sp>
      <p:sp>
        <p:nvSpPr>
          <p:cNvPr id="8" name="Textfeld 7"/>
          <p:cNvSpPr txBox="1"/>
          <p:nvPr/>
        </p:nvSpPr>
        <p:spPr>
          <a:xfrm>
            <a:off x="396000" y="4797152"/>
            <a:ext cx="6696744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500" dirty="0">
                <a:latin typeface="Palatino Linotype" panose="02040502050505030304" pitchFamily="18" charset="0"/>
              </a:rPr>
              <a:t>Aber: </a:t>
            </a:r>
            <a:br>
              <a:rPr lang="de-DE" sz="2500" dirty="0">
                <a:latin typeface="Palatino Linotype" panose="02040502050505030304" pitchFamily="18" charset="0"/>
              </a:rPr>
            </a:br>
            <a:r>
              <a:rPr lang="de-DE" sz="2500" dirty="0">
                <a:latin typeface="Palatino Linotype" panose="02040502050505030304" pitchFamily="18" charset="0"/>
              </a:rPr>
              <a:t>Die meisten engagierten Menschen sind keine Täter/-innen!</a:t>
            </a:r>
            <a:endParaRPr lang="de-DE" sz="2500" b="1" dirty="0">
              <a:solidFill>
                <a:schemeClr val="bg1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2390D01A-C52F-4CFE-8073-37E3AC91074B}"/>
              </a:ext>
            </a:extLst>
          </p:cNvPr>
          <p:cNvSpPr txBox="1"/>
          <p:nvPr/>
        </p:nvSpPr>
        <p:spPr>
          <a:xfrm>
            <a:off x="251520" y="476672"/>
            <a:ext cx="6480720" cy="584775"/>
          </a:xfrm>
          <a:prstGeom prst="rect">
            <a:avLst/>
          </a:prstGeom>
          <a:solidFill>
            <a:srgbClr val="1B4E87"/>
          </a:solidFill>
        </p:spPr>
        <p:txBody>
          <a:bodyPr wrap="square" rtlCol="0">
            <a:spAutoFit/>
          </a:bodyPr>
          <a:lstStyle/>
          <a:p>
            <a:r>
              <a:rPr lang="de-DE" sz="3200" b="1" dirty="0">
                <a:latin typeface="Palatino Linotype" panose="02040502050505030304" pitchFamily="18" charset="0"/>
              </a:rPr>
              <a:t>Strategien der Täter/-innen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/>
        </p:nvSpPr>
        <p:spPr>
          <a:xfrm>
            <a:off x="-396552" y="3140968"/>
            <a:ext cx="10873208" cy="3096344"/>
          </a:xfrm>
          <a:prstGeom prst="rect">
            <a:avLst/>
          </a:prstGeom>
          <a:solidFill>
            <a:srgbClr val="1B4E87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Textfeld 11"/>
          <p:cNvSpPr txBox="1"/>
          <p:nvPr/>
        </p:nvSpPr>
        <p:spPr>
          <a:xfrm>
            <a:off x="396000" y="3404607"/>
            <a:ext cx="820844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500" dirty="0">
                <a:latin typeface="Palatino Linotype" panose="02040502050505030304" pitchFamily="18" charset="0"/>
              </a:rPr>
              <a:t>Es stellt sich die Frage, wo / wann im Trainingsablauf bzw. bei welchen sportlichen Veranstaltungen gibt es geeignete Gelegenheiten für eine/-n Täter/-in, übergriffig zu werden?</a:t>
            </a: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90E24FB3-6A6B-487A-AF7D-315541A59CC9}"/>
              </a:ext>
            </a:extLst>
          </p:cNvPr>
          <p:cNvSpPr txBox="1"/>
          <p:nvPr/>
        </p:nvSpPr>
        <p:spPr>
          <a:xfrm>
            <a:off x="251520" y="476672"/>
            <a:ext cx="6480720" cy="584775"/>
          </a:xfrm>
          <a:prstGeom prst="rect">
            <a:avLst/>
          </a:prstGeom>
          <a:solidFill>
            <a:srgbClr val="1B4E87"/>
          </a:solidFill>
        </p:spPr>
        <p:txBody>
          <a:bodyPr wrap="square" rtlCol="0">
            <a:spAutoFit/>
          </a:bodyPr>
          <a:lstStyle/>
          <a:p>
            <a:r>
              <a:rPr lang="de-DE" sz="3200" b="1" dirty="0">
                <a:latin typeface="Palatino Linotype" panose="02040502050505030304" pitchFamily="18" charset="0"/>
              </a:rPr>
              <a:t>Strategien der Täter/-innen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/>
        </p:nvSpPr>
        <p:spPr>
          <a:xfrm>
            <a:off x="-396552" y="3140968"/>
            <a:ext cx="10873208" cy="3096344"/>
          </a:xfrm>
          <a:prstGeom prst="rect">
            <a:avLst/>
          </a:prstGeom>
          <a:solidFill>
            <a:srgbClr val="1B4E87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Textfeld 11"/>
          <p:cNvSpPr txBox="1"/>
          <p:nvPr/>
        </p:nvSpPr>
        <p:spPr>
          <a:xfrm>
            <a:off x="396000" y="3960058"/>
            <a:ext cx="820844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500" b="1" dirty="0">
                <a:latin typeface="Palatino Linotype" panose="02040502050505030304" pitchFamily="18" charset="0"/>
              </a:rPr>
              <a:t>Wie gehen Täter/-innen vor?</a:t>
            </a: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F497CDE2-86F0-4BAB-9B0D-CF278265E6B0}"/>
              </a:ext>
            </a:extLst>
          </p:cNvPr>
          <p:cNvSpPr txBox="1"/>
          <p:nvPr/>
        </p:nvSpPr>
        <p:spPr>
          <a:xfrm>
            <a:off x="251520" y="476672"/>
            <a:ext cx="6480720" cy="584775"/>
          </a:xfrm>
          <a:prstGeom prst="rect">
            <a:avLst/>
          </a:prstGeom>
          <a:solidFill>
            <a:srgbClr val="1B4E87"/>
          </a:solidFill>
        </p:spPr>
        <p:txBody>
          <a:bodyPr wrap="square" rtlCol="0">
            <a:spAutoFit/>
          </a:bodyPr>
          <a:lstStyle/>
          <a:p>
            <a:r>
              <a:rPr lang="de-DE" sz="3200" b="1" dirty="0">
                <a:latin typeface="Palatino Linotype" panose="02040502050505030304" pitchFamily="18" charset="0"/>
              </a:rPr>
              <a:t>Strategien der Täter/-innen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ruppieren 27"/>
          <p:cNvGrpSpPr/>
          <p:nvPr/>
        </p:nvGrpSpPr>
        <p:grpSpPr>
          <a:xfrm>
            <a:off x="601021" y="1503286"/>
            <a:ext cx="2575970" cy="2267251"/>
            <a:chOff x="601021" y="1503286"/>
            <a:chExt cx="2575970" cy="2267251"/>
          </a:xfrm>
          <a:solidFill>
            <a:srgbClr val="1B4E87"/>
          </a:solidFill>
        </p:grpSpPr>
        <p:sp>
          <p:nvSpPr>
            <p:cNvPr id="9" name="Explosion 2 8"/>
            <p:cNvSpPr/>
            <p:nvPr/>
          </p:nvSpPr>
          <p:spPr>
            <a:xfrm rot="1226907">
              <a:off x="601021" y="1503286"/>
              <a:ext cx="2575970" cy="2267251"/>
            </a:xfrm>
            <a:prstGeom prst="irregularSeal2">
              <a:avLst/>
            </a:prstGeom>
            <a:grp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700">
                <a:latin typeface="Palatino Linotype" panose="02040502050505030304" pitchFamily="18" charset="0"/>
              </a:endParaRPr>
            </a:p>
          </p:txBody>
        </p:sp>
        <p:sp>
          <p:nvSpPr>
            <p:cNvPr id="11" name="Textfeld 10"/>
            <p:cNvSpPr txBox="1"/>
            <p:nvPr/>
          </p:nvSpPr>
          <p:spPr>
            <a:xfrm>
              <a:off x="827584" y="2309391"/>
              <a:ext cx="1872208" cy="615553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1700" b="1" dirty="0">
                  <a:solidFill>
                    <a:srgbClr val="FFFFFF"/>
                  </a:solidFill>
                  <a:latin typeface="Palatino Linotype" panose="02040502050505030304" pitchFamily="18" charset="0"/>
                </a:rPr>
                <a:t>Vertrauen aufbauen</a:t>
              </a:r>
            </a:p>
          </p:txBody>
        </p:sp>
      </p:grpSp>
      <p:grpSp>
        <p:nvGrpSpPr>
          <p:cNvPr id="29" name="Gruppieren 28"/>
          <p:cNvGrpSpPr/>
          <p:nvPr/>
        </p:nvGrpSpPr>
        <p:grpSpPr>
          <a:xfrm>
            <a:off x="4561160" y="787747"/>
            <a:ext cx="2626293" cy="2402189"/>
            <a:chOff x="4561160" y="787747"/>
            <a:chExt cx="2626293" cy="2402189"/>
          </a:xfrm>
          <a:solidFill>
            <a:srgbClr val="1B4E87"/>
          </a:solidFill>
        </p:grpSpPr>
        <p:sp>
          <p:nvSpPr>
            <p:cNvPr id="13" name="Explosion 2 12"/>
            <p:cNvSpPr/>
            <p:nvPr/>
          </p:nvSpPr>
          <p:spPr>
            <a:xfrm rot="1226907">
              <a:off x="4561160" y="787747"/>
              <a:ext cx="2626293" cy="2402189"/>
            </a:xfrm>
            <a:prstGeom prst="irregularSeal2">
              <a:avLst/>
            </a:prstGeom>
            <a:grp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700">
                <a:latin typeface="Palatino Linotype" panose="02040502050505030304" pitchFamily="18" charset="0"/>
              </a:endParaRPr>
            </a:p>
          </p:txBody>
        </p:sp>
        <p:sp>
          <p:nvSpPr>
            <p:cNvPr id="14" name="Textfeld 13"/>
            <p:cNvSpPr txBox="1"/>
            <p:nvPr/>
          </p:nvSpPr>
          <p:spPr>
            <a:xfrm>
              <a:off x="4860032" y="1772816"/>
              <a:ext cx="1872208" cy="615553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1700" b="1" dirty="0">
                  <a:solidFill>
                    <a:srgbClr val="FFFFFF"/>
                  </a:solidFill>
                  <a:latin typeface="Palatino Linotype" panose="02040502050505030304" pitchFamily="18" charset="0"/>
                </a:rPr>
                <a:t>Körperkontakt herstellen</a:t>
              </a:r>
            </a:p>
          </p:txBody>
        </p:sp>
      </p:grpSp>
      <p:grpSp>
        <p:nvGrpSpPr>
          <p:cNvPr id="30" name="Gruppieren 29"/>
          <p:cNvGrpSpPr/>
          <p:nvPr/>
        </p:nvGrpSpPr>
        <p:grpSpPr>
          <a:xfrm>
            <a:off x="6349035" y="2587946"/>
            <a:ext cx="2626293" cy="2402189"/>
            <a:chOff x="6349035" y="2587946"/>
            <a:chExt cx="2626293" cy="2402189"/>
          </a:xfrm>
          <a:solidFill>
            <a:srgbClr val="1B4E87"/>
          </a:solidFill>
        </p:grpSpPr>
        <p:sp>
          <p:nvSpPr>
            <p:cNvPr id="16" name="Explosion 2 15"/>
            <p:cNvSpPr/>
            <p:nvPr/>
          </p:nvSpPr>
          <p:spPr>
            <a:xfrm rot="1226907">
              <a:off x="6349035" y="2587946"/>
              <a:ext cx="2626293" cy="2402189"/>
            </a:xfrm>
            <a:prstGeom prst="irregularSeal2">
              <a:avLst/>
            </a:prstGeom>
            <a:grp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700">
                <a:latin typeface="Palatino Linotype" panose="02040502050505030304" pitchFamily="18" charset="0"/>
              </a:endParaRPr>
            </a:p>
          </p:txBody>
        </p:sp>
        <p:sp>
          <p:nvSpPr>
            <p:cNvPr id="17" name="Textfeld 16"/>
            <p:cNvSpPr txBox="1"/>
            <p:nvPr/>
          </p:nvSpPr>
          <p:spPr>
            <a:xfrm>
              <a:off x="6660232" y="3501008"/>
              <a:ext cx="1872208" cy="615553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1700" b="1" dirty="0">
                  <a:solidFill>
                    <a:srgbClr val="FFFFFF"/>
                  </a:solidFill>
                  <a:latin typeface="Palatino Linotype" panose="02040502050505030304" pitchFamily="18" charset="0"/>
                </a:rPr>
                <a:t>mehr Körper-kontakt</a:t>
              </a:r>
            </a:p>
          </p:txBody>
        </p:sp>
      </p:grpSp>
      <p:grpSp>
        <p:nvGrpSpPr>
          <p:cNvPr id="31" name="Gruppieren 30"/>
          <p:cNvGrpSpPr/>
          <p:nvPr/>
        </p:nvGrpSpPr>
        <p:grpSpPr>
          <a:xfrm>
            <a:off x="1092450" y="3092003"/>
            <a:ext cx="4642517" cy="2834237"/>
            <a:chOff x="1092450" y="3092003"/>
            <a:chExt cx="4642517" cy="2834237"/>
          </a:xfrm>
          <a:solidFill>
            <a:srgbClr val="1B4E87"/>
          </a:solidFill>
        </p:grpSpPr>
        <p:sp>
          <p:nvSpPr>
            <p:cNvPr id="18" name="Explosion 2 17"/>
            <p:cNvSpPr/>
            <p:nvPr/>
          </p:nvSpPr>
          <p:spPr>
            <a:xfrm rot="1226907">
              <a:off x="3108674" y="3092003"/>
              <a:ext cx="2626293" cy="2402189"/>
            </a:xfrm>
            <a:prstGeom prst="irregularSeal2">
              <a:avLst/>
            </a:prstGeom>
            <a:grp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700">
                <a:latin typeface="Palatino Linotype" panose="02040502050505030304" pitchFamily="18" charset="0"/>
              </a:endParaRPr>
            </a:p>
          </p:txBody>
        </p:sp>
        <p:sp>
          <p:nvSpPr>
            <p:cNvPr id="19" name="Textfeld 18"/>
            <p:cNvSpPr txBox="1"/>
            <p:nvPr/>
          </p:nvSpPr>
          <p:spPr>
            <a:xfrm>
              <a:off x="3419872" y="4083169"/>
              <a:ext cx="1872208" cy="353943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1700" b="1" dirty="0">
                  <a:solidFill>
                    <a:srgbClr val="FFFFFF"/>
                  </a:solidFill>
                  <a:latin typeface="Palatino Linotype" panose="02040502050505030304" pitchFamily="18" charset="0"/>
                </a:rPr>
                <a:t>falsche Normen</a:t>
              </a:r>
            </a:p>
          </p:txBody>
        </p:sp>
        <p:sp>
          <p:nvSpPr>
            <p:cNvPr id="20" name="Explosion 2 19"/>
            <p:cNvSpPr/>
            <p:nvPr/>
          </p:nvSpPr>
          <p:spPr>
            <a:xfrm rot="1226907">
              <a:off x="1092450" y="3524051"/>
              <a:ext cx="2626293" cy="2402189"/>
            </a:xfrm>
            <a:prstGeom prst="irregularSeal2">
              <a:avLst/>
            </a:prstGeom>
            <a:grp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700">
                <a:latin typeface="Palatino Linotype" panose="02040502050505030304" pitchFamily="18" charset="0"/>
              </a:endParaRPr>
            </a:p>
          </p:txBody>
        </p:sp>
        <p:sp>
          <p:nvSpPr>
            <p:cNvPr id="21" name="Textfeld 20"/>
            <p:cNvSpPr txBox="1"/>
            <p:nvPr/>
          </p:nvSpPr>
          <p:spPr>
            <a:xfrm>
              <a:off x="1187624" y="4397623"/>
              <a:ext cx="2016224" cy="615553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1700" b="1" dirty="0">
                  <a:solidFill>
                    <a:srgbClr val="FFFFFF"/>
                  </a:solidFill>
                  <a:latin typeface="Palatino Linotype" panose="02040502050505030304" pitchFamily="18" charset="0"/>
                </a:rPr>
                <a:t>Umfeld manipulieren</a:t>
              </a:r>
            </a:p>
          </p:txBody>
        </p:sp>
      </p:grpSp>
      <p:grpSp>
        <p:nvGrpSpPr>
          <p:cNvPr id="32" name="Gruppieren 31"/>
          <p:cNvGrpSpPr/>
          <p:nvPr/>
        </p:nvGrpSpPr>
        <p:grpSpPr>
          <a:xfrm>
            <a:off x="5052890" y="4748186"/>
            <a:ext cx="2626293" cy="2402189"/>
            <a:chOff x="5052890" y="4748186"/>
            <a:chExt cx="2626293" cy="2402189"/>
          </a:xfrm>
          <a:solidFill>
            <a:srgbClr val="1B4E87"/>
          </a:solidFill>
        </p:grpSpPr>
        <p:sp>
          <p:nvSpPr>
            <p:cNvPr id="22" name="Explosion 2 21"/>
            <p:cNvSpPr/>
            <p:nvPr/>
          </p:nvSpPr>
          <p:spPr>
            <a:xfrm rot="1226907">
              <a:off x="5052890" y="4748186"/>
              <a:ext cx="2626293" cy="2402189"/>
            </a:xfrm>
            <a:prstGeom prst="irregularSeal2">
              <a:avLst/>
            </a:prstGeom>
            <a:grp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700">
                <a:latin typeface="Palatino Linotype" panose="02040502050505030304" pitchFamily="18" charset="0"/>
              </a:endParaRPr>
            </a:p>
          </p:txBody>
        </p:sp>
        <p:sp>
          <p:nvSpPr>
            <p:cNvPr id="23" name="Textfeld 22"/>
            <p:cNvSpPr txBox="1"/>
            <p:nvPr/>
          </p:nvSpPr>
          <p:spPr>
            <a:xfrm>
              <a:off x="5436096" y="5589240"/>
              <a:ext cx="1872208" cy="877163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1700" b="1" dirty="0">
                  <a:solidFill>
                    <a:srgbClr val="FFFFFF"/>
                  </a:solidFill>
                  <a:latin typeface="Palatino Linotype" panose="02040502050505030304" pitchFamily="18" charset="0"/>
                </a:rPr>
                <a:t>Betroffene/-n unter Druck setzen</a:t>
              </a:r>
            </a:p>
          </p:txBody>
        </p:sp>
      </p:grpSp>
      <p:sp>
        <p:nvSpPr>
          <p:cNvPr id="24" name="Freihandform 23"/>
          <p:cNvSpPr/>
          <p:nvPr/>
        </p:nvSpPr>
        <p:spPr>
          <a:xfrm>
            <a:off x="2699793" y="1815572"/>
            <a:ext cx="1891258" cy="241828"/>
          </a:xfrm>
          <a:custGeom>
            <a:avLst/>
            <a:gdLst>
              <a:gd name="connsiteX0" fmla="*/ 0 w 1666875"/>
              <a:gd name="connsiteY0" fmla="*/ 241828 h 241828"/>
              <a:gd name="connsiteX1" fmla="*/ 38100 w 1666875"/>
              <a:gd name="connsiteY1" fmla="*/ 213253 h 241828"/>
              <a:gd name="connsiteX2" fmla="*/ 66675 w 1666875"/>
              <a:gd name="connsiteY2" fmla="*/ 203728 h 241828"/>
              <a:gd name="connsiteX3" fmla="*/ 114300 w 1666875"/>
              <a:gd name="connsiteY3" fmla="*/ 184678 h 241828"/>
              <a:gd name="connsiteX4" fmla="*/ 171450 w 1666875"/>
              <a:gd name="connsiteY4" fmla="*/ 146578 h 241828"/>
              <a:gd name="connsiteX5" fmla="*/ 228600 w 1666875"/>
              <a:gd name="connsiteY5" fmla="*/ 118003 h 241828"/>
              <a:gd name="connsiteX6" fmla="*/ 285750 w 1666875"/>
              <a:gd name="connsiteY6" fmla="*/ 98953 h 241828"/>
              <a:gd name="connsiteX7" fmla="*/ 342900 w 1666875"/>
              <a:gd name="connsiteY7" fmla="*/ 79903 h 241828"/>
              <a:gd name="connsiteX8" fmla="*/ 400050 w 1666875"/>
              <a:gd name="connsiteY8" fmla="*/ 60853 h 241828"/>
              <a:gd name="connsiteX9" fmla="*/ 428625 w 1666875"/>
              <a:gd name="connsiteY9" fmla="*/ 51328 h 241828"/>
              <a:gd name="connsiteX10" fmla="*/ 476250 w 1666875"/>
              <a:gd name="connsiteY10" fmla="*/ 41803 h 241828"/>
              <a:gd name="connsiteX11" fmla="*/ 552450 w 1666875"/>
              <a:gd name="connsiteY11" fmla="*/ 32278 h 241828"/>
              <a:gd name="connsiteX12" fmla="*/ 590550 w 1666875"/>
              <a:gd name="connsiteY12" fmla="*/ 22753 h 241828"/>
              <a:gd name="connsiteX13" fmla="*/ 695325 w 1666875"/>
              <a:gd name="connsiteY13" fmla="*/ 3703 h 241828"/>
              <a:gd name="connsiteX14" fmla="*/ 1114425 w 1666875"/>
              <a:gd name="connsiteY14" fmla="*/ 22753 h 241828"/>
              <a:gd name="connsiteX15" fmla="*/ 1200150 w 1666875"/>
              <a:gd name="connsiteY15" fmla="*/ 41803 h 241828"/>
              <a:gd name="connsiteX16" fmla="*/ 1485900 w 1666875"/>
              <a:gd name="connsiteY16" fmla="*/ 70378 h 241828"/>
              <a:gd name="connsiteX17" fmla="*/ 1552575 w 1666875"/>
              <a:gd name="connsiteY17" fmla="*/ 79903 h 241828"/>
              <a:gd name="connsiteX18" fmla="*/ 1628775 w 1666875"/>
              <a:gd name="connsiteY18" fmla="*/ 89428 h 241828"/>
              <a:gd name="connsiteX19" fmla="*/ 1666875 w 1666875"/>
              <a:gd name="connsiteY19" fmla="*/ 98953 h 2418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666875" h="241828">
                <a:moveTo>
                  <a:pt x="0" y="241828"/>
                </a:moveTo>
                <a:cubicBezTo>
                  <a:pt x="12700" y="232303"/>
                  <a:pt x="24317" y="221129"/>
                  <a:pt x="38100" y="213253"/>
                </a:cubicBezTo>
                <a:cubicBezTo>
                  <a:pt x="46817" y="208272"/>
                  <a:pt x="57274" y="207253"/>
                  <a:pt x="66675" y="203728"/>
                </a:cubicBezTo>
                <a:cubicBezTo>
                  <a:pt x="82684" y="197725"/>
                  <a:pt x="99290" y="192865"/>
                  <a:pt x="114300" y="184678"/>
                </a:cubicBezTo>
                <a:cubicBezTo>
                  <a:pt x="134400" y="173715"/>
                  <a:pt x="149730" y="153818"/>
                  <a:pt x="171450" y="146578"/>
                </a:cubicBezTo>
                <a:cubicBezTo>
                  <a:pt x="275663" y="111840"/>
                  <a:pt x="117813" y="167242"/>
                  <a:pt x="228600" y="118003"/>
                </a:cubicBezTo>
                <a:cubicBezTo>
                  <a:pt x="246950" y="109848"/>
                  <a:pt x="266700" y="105303"/>
                  <a:pt x="285750" y="98953"/>
                </a:cubicBezTo>
                <a:lnTo>
                  <a:pt x="342900" y="79903"/>
                </a:lnTo>
                <a:lnTo>
                  <a:pt x="400050" y="60853"/>
                </a:lnTo>
                <a:cubicBezTo>
                  <a:pt x="409575" y="57678"/>
                  <a:pt x="418780" y="53297"/>
                  <a:pt x="428625" y="51328"/>
                </a:cubicBezTo>
                <a:cubicBezTo>
                  <a:pt x="444500" y="48153"/>
                  <a:pt x="460249" y="44265"/>
                  <a:pt x="476250" y="41803"/>
                </a:cubicBezTo>
                <a:cubicBezTo>
                  <a:pt x="501550" y="37911"/>
                  <a:pt x="527201" y="36486"/>
                  <a:pt x="552450" y="32278"/>
                </a:cubicBezTo>
                <a:cubicBezTo>
                  <a:pt x="565363" y="30126"/>
                  <a:pt x="577670" y="25095"/>
                  <a:pt x="590550" y="22753"/>
                </a:cubicBezTo>
                <a:cubicBezTo>
                  <a:pt x="715690" y="0"/>
                  <a:pt x="608911" y="25307"/>
                  <a:pt x="695325" y="3703"/>
                </a:cubicBezTo>
                <a:cubicBezTo>
                  <a:pt x="810675" y="7308"/>
                  <a:pt x="984454" y="7462"/>
                  <a:pt x="1114425" y="22753"/>
                </a:cubicBezTo>
                <a:cubicBezTo>
                  <a:pt x="1226658" y="35957"/>
                  <a:pt x="1104481" y="27453"/>
                  <a:pt x="1200150" y="41803"/>
                </a:cubicBezTo>
                <a:cubicBezTo>
                  <a:pt x="1399122" y="71649"/>
                  <a:pt x="1299437" y="52620"/>
                  <a:pt x="1485900" y="70378"/>
                </a:cubicBezTo>
                <a:cubicBezTo>
                  <a:pt x="1508250" y="72507"/>
                  <a:pt x="1530321" y="76936"/>
                  <a:pt x="1552575" y="79903"/>
                </a:cubicBezTo>
                <a:lnTo>
                  <a:pt x="1628775" y="89428"/>
                </a:lnTo>
                <a:cubicBezTo>
                  <a:pt x="1660362" y="99957"/>
                  <a:pt x="1647310" y="98953"/>
                  <a:pt x="1666875" y="98953"/>
                </a:cubicBezTo>
              </a:path>
            </a:pathLst>
          </a:custGeom>
          <a:ln w="50800">
            <a:solidFill>
              <a:srgbClr val="0070C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5" name="Freihandform 24"/>
          <p:cNvSpPr/>
          <p:nvPr/>
        </p:nvSpPr>
        <p:spPr>
          <a:xfrm>
            <a:off x="6981825" y="1809750"/>
            <a:ext cx="874605" cy="981075"/>
          </a:xfrm>
          <a:custGeom>
            <a:avLst/>
            <a:gdLst>
              <a:gd name="connsiteX0" fmla="*/ 0 w 874605"/>
              <a:gd name="connsiteY0" fmla="*/ 0 h 981075"/>
              <a:gd name="connsiteX1" fmla="*/ 57150 w 874605"/>
              <a:gd name="connsiteY1" fmla="*/ 19050 h 981075"/>
              <a:gd name="connsiteX2" fmla="*/ 85725 w 874605"/>
              <a:gd name="connsiteY2" fmla="*/ 28575 h 981075"/>
              <a:gd name="connsiteX3" fmla="*/ 171450 w 874605"/>
              <a:gd name="connsiteY3" fmla="*/ 38100 h 981075"/>
              <a:gd name="connsiteX4" fmla="*/ 209550 w 874605"/>
              <a:gd name="connsiteY4" fmla="*/ 47625 h 981075"/>
              <a:gd name="connsiteX5" fmla="*/ 266700 w 874605"/>
              <a:gd name="connsiteY5" fmla="*/ 66675 h 981075"/>
              <a:gd name="connsiteX6" fmla="*/ 304800 w 874605"/>
              <a:gd name="connsiteY6" fmla="*/ 76200 h 981075"/>
              <a:gd name="connsiteX7" fmla="*/ 400050 w 874605"/>
              <a:gd name="connsiteY7" fmla="*/ 104775 h 981075"/>
              <a:gd name="connsiteX8" fmla="*/ 457200 w 874605"/>
              <a:gd name="connsiteY8" fmla="*/ 142875 h 981075"/>
              <a:gd name="connsiteX9" fmla="*/ 514350 w 874605"/>
              <a:gd name="connsiteY9" fmla="*/ 161925 h 981075"/>
              <a:gd name="connsiteX10" fmla="*/ 571500 w 874605"/>
              <a:gd name="connsiteY10" fmla="*/ 200025 h 981075"/>
              <a:gd name="connsiteX11" fmla="*/ 600075 w 874605"/>
              <a:gd name="connsiteY11" fmla="*/ 219075 h 981075"/>
              <a:gd name="connsiteX12" fmla="*/ 638175 w 874605"/>
              <a:gd name="connsiteY12" fmla="*/ 276225 h 981075"/>
              <a:gd name="connsiteX13" fmla="*/ 657225 w 874605"/>
              <a:gd name="connsiteY13" fmla="*/ 304800 h 981075"/>
              <a:gd name="connsiteX14" fmla="*/ 685800 w 874605"/>
              <a:gd name="connsiteY14" fmla="*/ 361950 h 981075"/>
              <a:gd name="connsiteX15" fmla="*/ 714375 w 874605"/>
              <a:gd name="connsiteY15" fmla="*/ 466725 h 981075"/>
              <a:gd name="connsiteX16" fmla="*/ 752475 w 874605"/>
              <a:gd name="connsiteY16" fmla="*/ 523875 h 981075"/>
              <a:gd name="connsiteX17" fmla="*/ 771525 w 874605"/>
              <a:gd name="connsiteY17" fmla="*/ 552450 h 981075"/>
              <a:gd name="connsiteX18" fmla="*/ 809625 w 874605"/>
              <a:gd name="connsiteY18" fmla="*/ 666750 h 981075"/>
              <a:gd name="connsiteX19" fmla="*/ 819150 w 874605"/>
              <a:gd name="connsiteY19" fmla="*/ 695325 h 981075"/>
              <a:gd name="connsiteX20" fmla="*/ 828675 w 874605"/>
              <a:gd name="connsiteY20" fmla="*/ 723900 h 981075"/>
              <a:gd name="connsiteX21" fmla="*/ 857250 w 874605"/>
              <a:gd name="connsiteY21" fmla="*/ 781050 h 981075"/>
              <a:gd name="connsiteX22" fmla="*/ 866775 w 874605"/>
              <a:gd name="connsiteY22" fmla="*/ 981075 h 9810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874605" h="981075">
                <a:moveTo>
                  <a:pt x="0" y="0"/>
                </a:moveTo>
                <a:lnTo>
                  <a:pt x="57150" y="19050"/>
                </a:lnTo>
                <a:cubicBezTo>
                  <a:pt x="66675" y="22225"/>
                  <a:pt x="75746" y="27466"/>
                  <a:pt x="85725" y="28575"/>
                </a:cubicBezTo>
                <a:lnTo>
                  <a:pt x="171450" y="38100"/>
                </a:lnTo>
                <a:cubicBezTo>
                  <a:pt x="184150" y="41275"/>
                  <a:pt x="197011" y="43863"/>
                  <a:pt x="209550" y="47625"/>
                </a:cubicBezTo>
                <a:cubicBezTo>
                  <a:pt x="228784" y="53395"/>
                  <a:pt x="247219" y="61805"/>
                  <a:pt x="266700" y="66675"/>
                </a:cubicBezTo>
                <a:cubicBezTo>
                  <a:pt x="279400" y="69850"/>
                  <a:pt x="292261" y="72438"/>
                  <a:pt x="304800" y="76200"/>
                </a:cubicBezTo>
                <a:cubicBezTo>
                  <a:pt x="420748" y="110985"/>
                  <a:pt x="312233" y="82821"/>
                  <a:pt x="400050" y="104775"/>
                </a:cubicBezTo>
                <a:cubicBezTo>
                  <a:pt x="419100" y="117475"/>
                  <a:pt x="435480" y="135635"/>
                  <a:pt x="457200" y="142875"/>
                </a:cubicBezTo>
                <a:cubicBezTo>
                  <a:pt x="476250" y="149225"/>
                  <a:pt x="497642" y="150786"/>
                  <a:pt x="514350" y="161925"/>
                </a:cubicBezTo>
                <a:lnTo>
                  <a:pt x="571500" y="200025"/>
                </a:lnTo>
                <a:lnTo>
                  <a:pt x="600075" y="219075"/>
                </a:lnTo>
                <a:lnTo>
                  <a:pt x="638175" y="276225"/>
                </a:lnTo>
                <a:cubicBezTo>
                  <a:pt x="644525" y="285750"/>
                  <a:pt x="653605" y="293940"/>
                  <a:pt x="657225" y="304800"/>
                </a:cubicBezTo>
                <a:cubicBezTo>
                  <a:pt x="670370" y="344235"/>
                  <a:pt x="661181" y="325021"/>
                  <a:pt x="685800" y="361950"/>
                </a:cubicBezTo>
                <a:cubicBezTo>
                  <a:pt x="690912" y="387510"/>
                  <a:pt x="700564" y="446008"/>
                  <a:pt x="714375" y="466725"/>
                </a:cubicBezTo>
                <a:lnTo>
                  <a:pt x="752475" y="523875"/>
                </a:lnTo>
                <a:cubicBezTo>
                  <a:pt x="758825" y="533400"/>
                  <a:pt x="767905" y="541590"/>
                  <a:pt x="771525" y="552450"/>
                </a:cubicBezTo>
                <a:lnTo>
                  <a:pt x="809625" y="666750"/>
                </a:lnTo>
                <a:lnTo>
                  <a:pt x="819150" y="695325"/>
                </a:lnTo>
                <a:cubicBezTo>
                  <a:pt x="822325" y="704850"/>
                  <a:pt x="823106" y="715546"/>
                  <a:pt x="828675" y="723900"/>
                </a:cubicBezTo>
                <a:cubicBezTo>
                  <a:pt x="845800" y="749588"/>
                  <a:pt x="850677" y="751474"/>
                  <a:pt x="857250" y="781050"/>
                </a:cubicBezTo>
                <a:cubicBezTo>
                  <a:pt x="874605" y="859145"/>
                  <a:pt x="866775" y="883081"/>
                  <a:pt x="866775" y="981075"/>
                </a:cubicBezTo>
              </a:path>
            </a:pathLst>
          </a:custGeom>
          <a:ln w="50800">
            <a:solidFill>
              <a:srgbClr val="0070C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6" name="Freihandform 25"/>
          <p:cNvSpPr/>
          <p:nvPr/>
        </p:nvSpPr>
        <p:spPr>
          <a:xfrm>
            <a:off x="5391150" y="3876675"/>
            <a:ext cx="952500" cy="133350"/>
          </a:xfrm>
          <a:custGeom>
            <a:avLst/>
            <a:gdLst>
              <a:gd name="connsiteX0" fmla="*/ 952500 w 952500"/>
              <a:gd name="connsiteY0" fmla="*/ 0 h 133350"/>
              <a:gd name="connsiteX1" fmla="*/ 895350 w 952500"/>
              <a:gd name="connsiteY1" fmla="*/ 19050 h 133350"/>
              <a:gd name="connsiteX2" fmla="*/ 781050 w 952500"/>
              <a:gd name="connsiteY2" fmla="*/ 38100 h 133350"/>
              <a:gd name="connsiteX3" fmla="*/ 723900 w 952500"/>
              <a:gd name="connsiteY3" fmla="*/ 57150 h 133350"/>
              <a:gd name="connsiteX4" fmla="*/ 523875 w 952500"/>
              <a:gd name="connsiteY4" fmla="*/ 66675 h 133350"/>
              <a:gd name="connsiteX5" fmla="*/ 447675 w 952500"/>
              <a:gd name="connsiteY5" fmla="*/ 76200 h 133350"/>
              <a:gd name="connsiteX6" fmla="*/ 371475 w 952500"/>
              <a:gd name="connsiteY6" fmla="*/ 95250 h 133350"/>
              <a:gd name="connsiteX7" fmla="*/ 219075 w 952500"/>
              <a:gd name="connsiteY7" fmla="*/ 114300 h 133350"/>
              <a:gd name="connsiteX8" fmla="*/ 142875 w 952500"/>
              <a:gd name="connsiteY8" fmla="*/ 123825 h 133350"/>
              <a:gd name="connsiteX9" fmla="*/ 0 w 952500"/>
              <a:gd name="connsiteY9" fmla="*/ 133350 h 133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52500" h="133350">
                <a:moveTo>
                  <a:pt x="952500" y="0"/>
                </a:moveTo>
                <a:cubicBezTo>
                  <a:pt x="933450" y="6350"/>
                  <a:pt x="915157" y="15749"/>
                  <a:pt x="895350" y="19050"/>
                </a:cubicBezTo>
                <a:cubicBezTo>
                  <a:pt x="857250" y="25400"/>
                  <a:pt x="817693" y="25886"/>
                  <a:pt x="781050" y="38100"/>
                </a:cubicBezTo>
                <a:cubicBezTo>
                  <a:pt x="762000" y="44450"/>
                  <a:pt x="743958" y="56195"/>
                  <a:pt x="723900" y="57150"/>
                </a:cubicBezTo>
                <a:lnTo>
                  <a:pt x="523875" y="66675"/>
                </a:lnTo>
                <a:cubicBezTo>
                  <a:pt x="498475" y="69850"/>
                  <a:pt x="472834" y="71483"/>
                  <a:pt x="447675" y="76200"/>
                </a:cubicBezTo>
                <a:cubicBezTo>
                  <a:pt x="421942" y="81025"/>
                  <a:pt x="397394" y="91547"/>
                  <a:pt x="371475" y="95250"/>
                </a:cubicBezTo>
                <a:cubicBezTo>
                  <a:pt x="254466" y="111966"/>
                  <a:pt x="355123" y="98294"/>
                  <a:pt x="219075" y="114300"/>
                </a:cubicBezTo>
                <a:cubicBezTo>
                  <a:pt x="193653" y="117291"/>
                  <a:pt x="168376" y="121607"/>
                  <a:pt x="142875" y="123825"/>
                </a:cubicBezTo>
                <a:cubicBezTo>
                  <a:pt x="95324" y="127960"/>
                  <a:pt x="0" y="133350"/>
                  <a:pt x="0" y="133350"/>
                </a:cubicBezTo>
              </a:path>
            </a:pathLst>
          </a:custGeom>
          <a:ln w="50800">
            <a:solidFill>
              <a:srgbClr val="0070C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7" name="Freihandform 26"/>
          <p:cNvSpPr/>
          <p:nvPr/>
        </p:nvSpPr>
        <p:spPr>
          <a:xfrm>
            <a:off x="1106071" y="5257800"/>
            <a:ext cx="4135776" cy="942975"/>
          </a:xfrm>
          <a:custGeom>
            <a:avLst/>
            <a:gdLst>
              <a:gd name="connsiteX0" fmla="*/ 217904 w 4135776"/>
              <a:gd name="connsiteY0" fmla="*/ 0 h 942975"/>
              <a:gd name="connsiteX1" fmla="*/ 122654 w 4135776"/>
              <a:gd name="connsiteY1" fmla="*/ 28575 h 942975"/>
              <a:gd name="connsiteX2" fmla="*/ 94079 w 4135776"/>
              <a:gd name="connsiteY2" fmla="*/ 38100 h 942975"/>
              <a:gd name="connsiteX3" fmla="*/ 75029 w 4135776"/>
              <a:gd name="connsiteY3" fmla="*/ 66675 h 942975"/>
              <a:gd name="connsiteX4" fmla="*/ 46454 w 4135776"/>
              <a:gd name="connsiteY4" fmla="*/ 76200 h 942975"/>
              <a:gd name="connsiteX5" fmla="*/ 36929 w 4135776"/>
              <a:gd name="connsiteY5" fmla="*/ 104775 h 942975"/>
              <a:gd name="connsiteX6" fmla="*/ 8354 w 4135776"/>
              <a:gd name="connsiteY6" fmla="*/ 161925 h 942975"/>
              <a:gd name="connsiteX7" fmla="*/ 17879 w 4135776"/>
              <a:gd name="connsiteY7" fmla="*/ 361950 h 942975"/>
              <a:gd name="connsiteX8" fmla="*/ 36929 w 4135776"/>
              <a:gd name="connsiteY8" fmla="*/ 390525 h 942975"/>
              <a:gd name="connsiteX9" fmla="*/ 55979 w 4135776"/>
              <a:gd name="connsiteY9" fmla="*/ 447675 h 942975"/>
              <a:gd name="connsiteX10" fmla="*/ 141704 w 4135776"/>
              <a:gd name="connsiteY10" fmla="*/ 523875 h 942975"/>
              <a:gd name="connsiteX11" fmla="*/ 189329 w 4135776"/>
              <a:gd name="connsiteY11" fmla="*/ 581025 h 942975"/>
              <a:gd name="connsiteX12" fmla="*/ 246479 w 4135776"/>
              <a:gd name="connsiteY12" fmla="*/ 600075 h 942975"/>
              <a:gd name="connsiteX13" fmla="*/ 275054 w 4135776"/>
              <a:gd name="connsiteY13" fmla="*/ 609600 h 942975"/>
              <a:gd name="connsiteX14" fmla="*/ 303629 w 4135776"/>
              <a:gd name="connsiteY14" fmla="*/ 628650 h 942975"/>
              <a:gd name="connsiteX15" fmla="*/ 360779 w 4135776"/>
              <a:gd name="connsiteY15" fmla="*/ 647700 h 942975"/>
              <a:gd name="connsiteX16" fmla="*/ 389354 w 4135776"/>
              <a:gd name="connsiteY16" fmla="*/ 666750 h 942975"/>
              <a:gd name="connsiteX17" fmla="*/ 417929 w 4135776"/>
              <a:gd name="connsiteY17" fmla="*/ 676275 h 942975"/>
              <a:gd name="connsiteX18" fmla="*/ 475079 w 4135776"/>
              <a:gd name="connsiteY18" fmla="*/ 714375 h 942975"/>
              <a:gd name="connsiteX19" fmla="*/ 503654 w 4135776"/>
              <a:gd name="connsiteY19" fmla="*/ 733425 h 942975"/>
              <a:gd name="connsiteX20" fmla="*/ 532229 w 4135776"/>
              <a:gd name="connsiteY20" fmla="*/ 742950 h 942975"/>
              <a:gd name="connsiteX21" fmla="*/ 560804 w 4135776"/>
              <a:gd name="connsiteY21" fmla="*/ 762000 h 942975"/>
              <a:gd name="connsiteX22" fmla="*/ 598904 w 4135776"/>
              <a:gd name="connsiteY22" fmla="*/ 771525 h 942975"/>
              <a:gd name="connsiteX23" fmla="*/ 694154 w 4135776"/>
              <a:gd name="connsiteY23" fmla="*/ 790575 h 942975"/>
              <a:gd name="connsiteX24" fmla="*/ 789404 w 4135776"/>
              <a:gd name="connsiteY24" fmla="*/ 819150 h 942975"/>
              <a:gd name="connsiteX25" fmla="*/ 817979 w 4135776"/>
              <a:gd name="connsiteY25" fmla="*/ 828675 h 942975"/>
              <a:gd name="connsiteX26" fmla="*/ 856079 w 4135776"/>
              <a:gd name="connsiteY26" fmla="*/ 838200 h 942975"/>
              <a:gd name="connsiteX27" fmla="*/ 884654 w 4135776"/>
              <a:gd name="connsiteY27" fmla="*/ 847725 h 942975"/>
              <a:gd name="connsiteX28" fmla="*/ 1037054 w 4135776"/>
              <a:gd name="connsiteY28" fmla="*/ 876300 h 942975"/>
              <a:gd name="connsiteX29" fmla="*/ 1065629 w 4135776"/>
              <a:gd name="connsiteY29" fmla="*/ 885825 h 942975"/>
              <a:gd name="connsiteX30" fmla="*/ 1141829 w 4135776"/>
              <a:gd name="connsiteY30" fmla="*/ 904875 h 942975"/>
              <a:gd name="connsiteX31" fmla="*/ 1189454 w 4135776"/>
              <a:gd name="connsiteY31" fmla="*/ 923925 h 942975"/>
              <a:gd name="connsiteX32" fmla="*/ 1265654 w 4135776"/>
              <a:gd name="connsiteY32" fmla="*/ 942975 h 942975"/>
              <a:gd name="connsiteX33" fmla="*/ 1741904 w 4135776"/>
              <a:gd name="connsiteY33" fmla="*/ 933450 h 942975"/>
              <a:gd name="connsiteX34" fmla="*/ 1789529 w 4135776"/>
              <a:gd name="connsiteY34" fmla="*/ 923925 h 942975"/>
              <a:gd name="connsiteX35" fmla="*/ 1884779 w 4135776"/>
              <a:gd name="connsiteY35" fmla="*/ 904875 h 942975"/>
              <a:gd name="connsiteX36" fmla="*/ 2894429 w 4135776"/>
              <a:gd name="connsiteY36" fmla="*/ 895350 h 942975"/>
              <a:gd name="connsiteX37" fmla="*/ 3046829 w 4135776"/>
              <a:gd name="connsiteY37" fmla="*/ 885825 h 942975"/>
              <a:gd name="connsiteX38" fmla="*/ 3142079 w 4135776"/>
              <a:gd name="connsiteY38" fmla="*/ 876300 h 942975"/>
              <a:gd name="connsiteX39" fmla="*/ 3380204 w 4135776"/>
              <a:gd name="connsiteY39" fmla="*/ 885825 h 942975"/>
              <a:gd name="connsiteX40" fmla="*/ 3665954 w 4135776"/>
              <a:gd name="connsiteY40" fmla="*/ 876300 h 942975"/>
              <a:gd name="connsiteX41" fmla="*/ 3751679 w 4135776"/>
              <a:gd name="connsiteY41" fmla="*/ 866775 h 942975"/>
              <a:gd name="connsiteX42" fmla="*/ 4008854 w 4135776"/>
              <a:gd name="connsiteY42" fmla="*/ 847725 h 942975"/>
              <a:gd name="connsiteX43" fmla="*/ 4123154 w 4135776"/>
              <a:gd name="connsiteY43" fmla="*/ 838200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4135776" h="942975">
                <a:moveTo>
                  <a:pt x="217904" y="0"/>
                </a:moveTo>
                <a:cubicBezTo>
                  <a:pt x="160323" y="14395"/>
                  <a:pt x="192223" y="5385"/>
                  <a:pt x="122654" y="28575"/>
                </a:cubicBezTo>
                <a:lnTo>
                  <a:pt x="94079" y="38100"/>
                </a:lnTo>
                <a:cubicBezTo>
                  <a:pt x="87729" y="47625"/>
                  <a:pt x="83968" y="59524"/>
                  <a:pt x="75029" y="66675"/>
                </a:cubicBezTo>
                <a:cubicBezTo>
                  <a:pt x="67189" y="72947"/>
                  <a:pt x="53554" y="69100"/>
                  <a:pt x="46454" y="76200"/>
                </a:cubicBezTo>
                <a:cubicBezTo>
                  <a:pt x="39354" y="83300"/>
                  <a:pt x="41419" y="95795"/>
                  <a:pt x="36929" y="104775"/>
                </a:cubicBezTo>
                <a:cubicBezTo>
                  <a:pt x="0" y="178633"/>
                  <a:pt x="32295" y="90101"/>
                  <a:pt x="8354" y="161925"/>
                </a:cubicBezTo>
                <a:cubicBezTo>
                  <a:pt x="11529" y="228600"/>
                  <a:pt x="9600" y="295715"/>
                  <a:pt x="17879" y="361950"/>
                </a:cubicBezTo>
                <a:cubicBezTo>
                  <a:pt x="19299" y="373309"/>
                  <a:pt x="32280" y="380064"/>
                  <a:pt x="36929" y="390525"/>
                </a:cubicBezTo>
                <a:cubicBezTo>
                  <a:pt x="45084" y="408875"/>
                  <a:pt x="41780" y="433476"/>
                  <a:pt x="55979" y="447675"/>
                </a:cubicBezTo>
                <a:cubicBezTo>
                  <a:pt x="121224" y="512920"/>
                  <a:pt x="90713" y="489881"/>
                  <a:pt x="141704" y="523875"/>
                </a:cubicBezTo>
                <a:cubicBezTo>
                  <a:pt x="153561" y="541660"/>
                  <a:pt x="169916" y="570240"/>
                  <a:pt x="189329" y="581025"/>
                </a:cubicBezTo>
                <a:cubicBezTo>
                  <a:pt x="206882" y="590777"/>
                  <a:pt x="227429" y="593725"/>
                  <a:pt x="246479" y="600075"/>
                </a:cubicBezTo>
                <a:cubicBezTo>
                  <a:pt x="256004" y="603250"/>
                  <a:pt x="266700" y="604031"/>
                  <a:pt x="275054" y="609600"/>
                </a:cubicBezTo>
                <a:cubicBezTo>
                  <a:pt x="284579" y="615950"/>
                  <a:pt x="293168" y="624001"/>
                  <a:pt x="303629" y="628650"/>
                </a:cubicBezTo>
                <a:cubicBezTo>
                  <a:pt x="321979" y="636805"/>
                  <a:pt x="344071" y="636561"/>
                  <a:pt x="360779" y="647700"/>
                </a:cubicBezTo>
                <a:cubicBezTo>
                  <a:pt x="370304" y="654050"/>
                  <a:pt x="379115" y="661630"/>
                  <a:pt x="389354" y="666750"/>
                </a:cubicBezTo>
                <a:cubicBezTo>
                  <a:pt x="398334" y="671240"/>
                  <a:pt x="409152" y="671399"/>
                  <a:pt x="417929" y="676275"/>
                </a:cubicBezTo>
                <a:cubicBezTo>
                  <a:pt x="437943" y="687394"/>
                  <a:pt x="456029" y="701675"/>
                  <a:pt x="475079" y="714375"/>
                </a:cubicBezTo>
                <a:cubicBezTo>
                  <a:pt x="484604" y="720725"/>
                  <a:pt x="492794" y="729805"/>
                  <a:pt x="503654" y="733425"/>
                </a:cubicBezTo>
                <a:cubicBezTo>
                  <a:pt x="513179" y="736600"/>
                  <a:pt x="523249" y="738460"/>
                  <a:pt x="532229" y="742950"/>
                </a:cubicBezTo>
                <a:cubicBezTo>
                  <a:pt x="542468" y="748070"/>
                  <a:pt x="550282" y="757491"/>
                  <a:pt x="560804" y="762000"/>
                </a:cubicBezTo>
                <a:cubicBezTo>
                  <a:pt x="572836" y="767157"/>
                  <a:pt x="586317" y="767929"/>
                  <a:pt x="598904" y="771525"/>
                </a:cubicBezTo>
                <a:cubicBezTo>
                  <a:pt x="665402" y="790524"/>
                  <a:pt x="580366" y="774320"/>
                  <a:pt x="694154" y="790575"/>
                </a:cubicBezTo>
                <a:cubicBezTo>
                  <a:pt x="829967" y="835846"/>
                  <a:pt x="688637" y="790360"/>
                  <a:pt x="789404" y="819150"/>
                </a:cubicBezTo>
                <a:cubicBezTo>
                  <a:pt x="799058" y="821908"/>
                  <a:pt x="808325" y="825917"/>
                  <a:pt x="817979" y="828675"/>
                </a:cubicBezTo>
                <a:cubicBezTo>
                  <a:pt x="830566" y="832271"/>
                  <a:pt x="843492" y="834604"/>
                  <a:pt x="856079" y="838200"/>
                </a:cubicBezTo>
                <a:cubicBezTo>
                  <a:pt x="865733" y="840958"/>
                  <a:pt x="874914" y="845290"/>
                  <a:pt x="884654" y="847725"/>
                </a:cubicBezTo>
                <a:cubicBezTo>
                  <a:pt x="934857" y="860276"/>
                  <a:pt x="986851" y="863749"/>
                  <a:pt x="1037054" y="876300"/>
                </a:cubicBezTo>
                <a:cubicBezTo>
                  <a:pt x="1046794" y="878735"/>
                  <a:pt x="1055943" y="883183"/>
                  <a:pt x="1065629" y="885825"/>
                </a:cubicBezTo>
                <a:cubicBezTo>
                  <a:pt x="1090888" y="892714"/>
                  <a:pt x="1117520" y="895151"/>
                  <a:pt x="1141829" y="904875"/>
                </a:cubicBezTo>
                <a:cubicBezTo>
                  <a:pt x="1157704" y="911225"/>
                  <a:pt x="1173112" y="918897"/>
                  <a:pt x="1189454" y="923925"/>
                </a:cubicBezTo>
                <a:cubicBezTo>
                  <a:pt x="1214478" y="931625"/>
                  <a:pt x="1265654" y="942975"/>
                  <a:pt x="1265654" y="942975"/>
                </a:cubicBezTo>
                <a:lnTo>
                  <a:pt x="1741904" y="933450"/>
                </a:lnTo>
                <a:cubicBezTo>
                  <a:pt x="1758083" y="932862"/>
                  <a:pt x="1773725" y="927437"/>
                  <a:pt x="1789529" y="923925"/>
                </a:cubicBezTo>
                <a:cubicBezTo>
                  <a:pt x="1819510" y="917263"/>
                  <a:pt x="1854336" y="905419"/>
                  <a:pt x="1884779" y="904875"/>
                </a:cubicBezTo>
                <a:lnTo>
                  <a:pt x="2894429" y="895350"/>
                </a:lnTo>
                <a:lnTo>
                  <a:pt x="3046829" y="885825"/>
                </a:lnTo>
                <a:cubicBezTo>
                  <a:pt x="3078643" y="883378"/>
                  <a:pt x="3110171" y="876300"/>
                  <a:pt x="3142079" y="876300"/>
                </a:cubicBezTo>
                <a:cubicBezTo>
                  <a:pt x="3221517" y="876300"/>
                  <a:pt x="3300829" y="882650"/>
                  <a:pt x="3380204" y="885825"/>
                </a:cubicBezTo>
                <a:lnTo>
                  <a:pt x="3665954" y="876300"/>
                </a:lnTo>
                <a:cubicBezTo>
                  <a:pt x="3694667" y="874828"/>
                  <a:pt x="3723058" y="869501"/>
                  <a:pt x="3751679" y="866775"/>
                </a:cubicBezTo>
                <a:cubicBezTo>
                  <a:pt x="3954676" y="847442"/>
                  <a:pt x="3776481" y="867089"/>
                  <a:pt x="4008854" y="847725"/>
                </a:cubicBezTo>
                <a:cubicBezTo>
                  <a:pt x="4135776" y="837148"/>
                  <a:pt x="4055316" y="838200"/>
                  <a:pt x="4123154" y="838200"/>
                </a:cubicBezTo>
              </a:path>
            </a:pathLst>
          </a:custGeom>
          <a:ln w="50800">
            <a:solidFill>
              <a:srgbClr val="0070C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5" name="Textfeld 34">
            <a:extLst>
              <a:ext uri="{FF2B5EF4-FFF2-40B4-BE49-F238E27FC236}">
                <a16:creationId xmlns:a16="http://schemas.microsoft.com/office/drawing/2014/main" id="{F7F57B58-A7DF-4A0F-9594-4C3493AFA97F}"/>
              </a:ext>
            </a:extLst>
          </p:cNvPr>
          <p:cNvSpPr txBox="1"/>
          <p:nvPr/>
        </p:nvSpPr>
        <p:spPr>
          <a:xfrm>
            <a:off x="251520" y="476672"/>
            <a:ext cx="6480720" cy="584775"/>
          </a:xfrm>
          <a:prstGeom prst="rect">
            <a:avLst/>
          </a:prstGeom>
          <a:solidFill>
            <a:srgbClr val="1B4E87"/>
          </a:solidFill>
        </p:spPr>
        <p:txBody>
          <a:bodyPr wrap="square" rtlCol="0">
            <a:spAutoFit/>
          </a:bodyPr>
          <a:lstStyle/>
          <a:p>
            <a:r>
              <a:rPr lang="de-DE" sz="3200" b="1" dirty="0">
                <a:latin typeface="Palatino Linotype" panose="02040502050505030304" pitchFamily="18" charset="0"/>
              </a:rPr>
              <a:t>Strategien der Täter/-innen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5" grpId="0" animBg="1"/>
      <p:bldP spid="26" grpId="0" animBg="1"/>
      <p:bldP spid="27" grpId="0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/>
        </p:nvSpPr>
        <p:spPr>
          <a:xfrm>
            <a:off x="-396552" y="3140968"/>
            <a:ext cx="10873208" cy="3096344"/>
          </a:xfrm>
          <a:prstGeom prst="rect">
            <a:avLst/>
          </a:prstGeom>
          <a:solidFill>
            <a:srgbClr val="1B4E87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Textfeld 11"/>
          <p:cNvSpPr txBox="1"/>
          <p:nvPr/>
        </p:nvSpPr>
        <p:spPr>
          <a:xfrm>
            <a:off x="396000" y="3429288"/>
            <a:ext cx="8208448" cy="2015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de-DE" sz="2500" dirty="0">
                <a:latin typeface="Palatino Linotype" panose="02040502050505030304" pitchFamily="18" charset="0"/>
              </a:rPr>
              <a:t>Es ist schwer, Taten aufzuklären, weil</a:t>
            </a:r>
          </a:p>
          <a:p>
            <a:pPr lvl="0">
              <a:buFontTx/>
              <a:buChar char="-"/>
            </a:pPr>
            <a:r>
              <a:rPr lang="de-DE" sz="2500" dirty="0">
                <a:latin typeface="Palatino Linotype" panose="02040502050505030304" pitchFamily="18" charset="0"/>
              </a:rPr>
              <a:t> die Täter/-innen meist eine wichtige Rolle einnehmen</a:t>
            </a:r>
          </a:p>
          <a:p>
            <a:pPr lvl="0">
              <a:buFontTx/>
              <a:buChar char="-"/>
            </a:pPr>
            <a:r>
              <a:rPr lang="de-DE" sz="2500" dirty="0">
                <a:latin typeface="Palatino Linotype" panose="02040502050505030304" pitchFamily="18" charset="0"/>
              </a:rPr>
              <a:t> eine emotionale Bindung an den/die Täter/-in besteht</a:t>
            </a:r>
          </a:p>
          <a:p>
            <a:pPr marL="180975" lvl="0" indent="-180975">
              <a:buFontTx/>
              <a:buChar char="-"/>
            </a:pPr>
            <a:r>
              <a:rPr lang="de-DE" sz="2500" dirty="0">
                <a:latin typeface="Palatino Linotype" panose="02040502050505030304" pitchFamily="18" charset="0"/>
              </a:rPr>
              <a:t>die Angst besteht, dass der Verein geschädigt / geächtet werden</a:t>
            </a: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1C3D1E06-272A-40C9-85CC-C241BDA501FA}"/>
              </a:ext>
            </a:extLst>
          </p:cNvPr>
          <p:cNvSpPr txBox="1"/>
          <p:nvPr/>
        </p:nvSpPr>
        <p:spPr>
          <a:xfrm>
            <a:off x="251520" y="476672"/>
            <a:ext cx="6480720" cy="584775"/>
          </a:xfrm>
          <a:prstGeom prst="rect">
            <a:avLst/>
          </a:prstGeom>
          <a:solidFill>
            <a:srgbClr val="1B4E87"/>
          </a:solidFill>
        </p:spPr>
        <p:txBody>
          <a:bodyPr wrap="square" rtlCol="0">
            <a:spAutoFit/>
          </a:bodyPr>
          <a:lstStyle/>
          <a:p>
            <a:r>
              <a:rPr lang="de-DE" sz="3200" b="1" dirty="0">
                <a:latin typeface="Palatino Linotype" panose="02040502050505030304" pitchFamily="18" charset="0"/>
              </a:rPr>
              <a:t>Strategien der Täter/-innen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/>
        </p:nvSpPr>
        <p:spPr>
          <a:xfrm>
            <a:off x="-396552" y="3140968"/>
            <a:ext cx="10873208" cy="3096344"/>
          </a:xfrm>
          <a:prstGeom prst="rect">
            <a:avLst/>
          </a:prstGeom>
          <a:solidFill>
            <a:srgbClr val="1B4E87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Textfeld 11"/>
          <p:cNvSpPr txBox="1"/>
          <p:nvPr/>
        </p:nvSpPr>
        <p:spPr>
          <a:xfrm>
            <a:off x="396000" y="3429000"/>
            <a:ext cx="8424472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500" dirty="0">
                <a:latin typeface="Palatino Linotype" panose="02040502050505030304" pitchFamily="18" charset="0"/>
              </a:rPr>
              <a:t>Täter/-innen suchen </a:t>
            </a:r>
            <a:r>
              <a:rPr lang="de-DE" sz="2500" b="1" u="sng" dirty="0">
                <a:latin typeface="Palatino Linotype" panose="02040502050505030304" pitchFamily="18" charset="0"/>
              </a:rPr>
              <a:t>gezielt</a:t>
            </a:r>
            <a:r>
              <a:rPr lang="de-DE" sz="2500" dirty="0">
                <a:latin typeface="Palatino Linotype" panose="02040502050505030304" pitchFamily="18" charset="0"/>
              </a:rPr>
              <a:t> Situationen, in denen sie leicht und unkompliziert (körperliche) Kontakte mit Kindern und Jugendlichen aufbauen können.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396000" y="4797153"/>
            <a:ext cx="835246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500" dirty="0">
                <a:latin typeface="Palatino Linotype" panose="02040502050505030304" pitchFamily="18" charset="0"/>
              </a:rPr>
              <a:t>Es besteht die Gefahr, dass sich Täter/-innen genau mit dieser Intention in unsere Sportvereine begeben.</a:t>
            </a:r>
            <a:endParaRPr lang="de-DE" sz="2500" b="1" dirty="0">
              <a:solidFill>
                <a:schemeClr val="bg1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055F0A75-51D5-483D-8258-A4CA5692D896}"/>
              </a:ext>
            </a:extLst>
          </p:cNvPr>
          <p:cNvSpPr txBox="1"/>
          <p:nvPr/>
        </p:nvSpPr>
        <p:spPr>
          <a:xfrm>
            <a:off x="251520" y="476672"/>
            <a:ext cx="6480720" cy="584775"/>
          </a:xfrm>
          <a:prstGeom prst="rect">
            <a:avLst/>
          </a:prstGeom>
          <a:solidFill>
            <a:srgbClr val="1B4E87"/>
          </a:solidFill>
        </p:spPr>
        <p:txBody>
          <a:bodyPr wrap="square" rtlCol="0">
            <a:spAutoFit/>
          </a:bodyPr>
          <a:lstStyle/>
          <a:p>
            <a:r>
              <a:rPr lang="de-DE" sz="3200" b="1" dirty="0">
                <a:latin typeface="Palatino Linotype" panose="02040502050505030304" pitchFamily="18" charset="0"/>
              </a:rPr>
              <a:t>Strategien der Täter/-innen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/>
          <p:cNvSpPr txBox="1"/>
          <p:nvPr/>
        </p:nvSpPr>
        <p:spPr>
          <a:xfrm>
            <a:off x="251520" y="548680"/>
            <a:ext cx="6480720" cy="584775"/>
          </a:xfrm>
          <a:prstGeom prst="rect">
            <a:avLst/>
          </a:prstGeom>
          <a:solidFill>
            <a:srgbClr val="1B4E87"/>
          </a:solidFill>
        </p:spPr>
        <p:txBody>
          <a:bodyPr wrap="square" rtlCol="0">
            <a:spAutoFit/>
          </a:bodyPr>
          <a:lstStyle/>
          <a:p>
            <a:r>
              <a:rPr lang="de-DE" sz="3200" b="1" dirty="0">
                <a:solidFill>
                  <a:srgbClr val="FFFFFF"/>
                </a:solidFill>
                <a:latin typeface="Palatino Linotype" panose="02040502050505030304" pitchFamily="18" charset="0"/>
              </a:rPr>
              <a:t>Kinderschutz – Daten und Fakten</a:t>
            </a:r>
          </a:p>
        </p:txBody>
      </p:sp>
      <p:sp>
        <p:nvSpPr>
          <p:cNvPr id="8" name="Ellipse 7"/>
          <p:cNvSpPr/>
          <p:nvPr/>
        </p:nvSpPr>
        <p:spPr>
          <a:xfrm>
            <a:off x="-1080000" y="2601648"/>
            <a:ext cx="7020000" cy="6660000"/>
          </a:xfrm>
          <a:prstGeom prst="ellipse">
            <a:avLst/>
          </a:prstGeom>
          <a:solidFill>
            <a:srgbClr val="1B4E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Rectangle 4"/>
          <p:cNvSpPr>
            <a:spLocks noGrp="1"/>
          </p:cNvSpPr>
          <p:nvPr>
            <p:ph idx="4294967295"/>
          </p:nvPr>
        </p:nvSpPr>
        <p:spPr>
          <a:xfrm>
            <a:off x="396000" y="3573016"/>
            <a:ext cx="4896544" cy="1224136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Font typeface="Wingdings 2"/>
              <a:buChar char=""/>
            </a:pPr>
            <a:r>
              <a:rPr lang="de-DE" sz="2500" dirty="0">
                <a:solidFill>
                  <a:srgbClr val="FFFFFF"/>
                </a:solidFill>
                <a:latin typeface="Palatino Linotype" panose="02040502050505030304" pitchFamily="18" charset="0"/>
              </a:rPr>
              <a:t> 136 Kinder (2018) </a:t>
            </a:r>
          </a:p>
          <a:p>
            <a:pPr marL="0" indent="0">
              <a:spcBef>
                <a:spcPts val="0"/>
              </a:spcBef>
              <a:buNone/>
            </a:pPr>
            <a:r>
              <a:rPr lang="de-DE" sz="2500" dirty="0">
                <a:solidFill>
                  <a:srgbClr val="FFFFFF"/>
                </a:solidFill>
                <a:latin typeface="Palatino Linotype" panose="02040502050505030304" pitchFamily="18" charset="0"/>
              </a:rPr>
              <a:t>Grund: Gewalt, Vernachlässigung </a:t>
            </a:r>
            <a:r>
              <a:rPr lang="de-DE" sz="1600" dirty="0">
                <a:solidFill>
                  <a:srgbClr val="FFFFFF"/>
                </a:solidFill>
                <a:latin typeface="Palatino Linotype" panose="02040502050505030304" pitchFamily="18" charset="0"/>
              </a:rPr>
              <a:t>(Quelle: PKS)</a:t>
            </a:r>
          </a:p>
          <a:p>
            <a:pPr marL="85725" indent="0">
              <a:buNone/>
            </a:pPr>
            <a:endParaRPr lang="de-DE" sz="2500" dirty="0">
              <a:solidFill>
                <a:srgbClr val="FFFFFF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7" name="Rectangle 4"/>
          <p:cNvSpPr txBox="1">
            <a:spLocks/>
          </p:cNvSpPr>
          <p:nvPr/>
        </p:nvSpPr>
        <p:spPr>
          <a:xfrm>
            <a:off x="396000" y="4869160"/>
            <a:ext cx="4896544" cy="1296144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>
              <a:spcBef>
                <a:spcPts val="700"/>
              </a:spcBef>
              <a:buSzPct val="95000"/>
            </a:pPr>
            <a:r>
              <a:rPr lang="de-DE" sz="2500" dirty="0">
                <a:latin typeface="Palatino Linotype" panose="02040502050505030304" pitchFamily="18" charset="0"/>
              </a:rPr>
              <a:t>Das sind 2,6 Kinder pro Woche. Betroffen waren vor allem Säuglinge und Kleinkinder.</a:t>
            </a:r>
          </a:p>
          <a:p>
            <a:pPr marR="0" lvl="0" indent="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95000"/>
              <a:buFont typeface="Wingdings"/>
              <a:buNone/>
              <a:tabLst/>
              <a:defRPr/>
            </a:pPr>
            <a:endParaRPr kumimoji="0" lang="de-DE" sz="25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Palatino Linotype" panose="02040502050505030304" pitchFamily="18" charset="0"/>
              <a:cs typeface="Calibri" pitchFamily="34" charset="0"/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5148064" y="2244643"/>
            <a:ext cx="6264696" cy="4176464"/>
          </a:xfrm>
          <a:prstGeom prst="rect">
            <a:avLst/>
          </a:prstGeom>
          <a:solidFill>
            <a:srgbClr val="1B4E87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aphicFrame>
        <p:nvGraphicFramePr>
          <p:cNvPr id="9" name="Diagramm 8"/>
          <p:cNvGraphicFramePr/>
          <p:nvPr>
            <p:extLst>
              <p:ext uri="{D42A27DB-BD31-4B8C-83A1-F6EECF244321}">
                <p14:modId xmlns:p14="http://schemas.microsoft.com/office/powerpoint/2010/main" val="1179788118"/>
              </p:ext>
            </p:extLst>
          </p:nvPr>
        </p:nvGraphicFramePr>
        <p:xfrm>
          <a:off x="5076056" y="1092515"/>
          <a:ext cx="5688632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Textfeld 9"/>
          <p:cNvSpPr txBox="1"/>
          <p:nvPr/>
        </p:nvSpPr>
        <p:spPr>
          <a:xfrm>
            <a:off x="6084168" y="4332875"/>
            <a:ext cx="3744416" cy="2015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500" dirty="0">
                <a:latin typeface="Palatino Linotype" panose="02040502050505030304" pitchFamily="18" charset="0"/>
              </a:rPr>
              <a:t>Häufiger Grund: Vernachlässigung </a:t>
            </a:r>
            <a:br>
              <a:rPr lang="de-DE" sz="2500" dirty="0">
                <a:latin typeface="Palatino Linotype" panose="02040502050505030304" pitchFamily="18" charset="0"/>
              </a:rPr>
            </a:br>
            <a:r>
              <a:rPr lang="de-DE" sz="2500" dirty="0">
                <a:latin typeface="Palatino Linotype" panose="02040502050505030304" pitchFamily="18" charset="0"/>
              </a:rPr>
              <a:t>der Fürsorgepflicht</a:t>
            </a:r>
          </a:p>
          <a:p>
            <a:r>
              <a:rPr lang="de-DE" sz="2500" dirty="0">
                <a:latin typeface="Palatino Linotype" panose="02040502050505030304" pitchFamily="18" charset="0"/>
              </a:rPr>
              <a:t> (z.B. Verdursten).</a:t>
            </a:r>
          </a:p>
          <a:p>
            <a:endParaRPr lang="de-DE" sz="2500" b="1" dirty="0">
              <a:solidFill>
                <a:srgbClr val="FFFFFF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15" name="Freihandform 14"/>
          <p:cNvSpPr/>
          <p:nvPr/>
        </p:nvSpPr>
        <p:spPr>
          <a:xfrm rot="1824781">
            <a:off x="2603464" y="3027853"/>
            <a:ext cx="3393544" cy="1140393"/>
          </a:xfrm>
          <a:custGeom>
            <a:avLst/>
            <a:gdLst>
              <a:gd name="connsiteX0" fmla="*/ 0 w 2628900"/>
              <a:gd name="connsiteY0" fmla="*/ 485775 h 485775"/>
              <a:gd name="connsiteX1" fmla="*/ 28575 w 2628900"/>
              <a:gd name="connsiteY1" fmla="*/ 476250 h 485775"/>
              <a:gd name="connsiteX2" fmla="*/ 66675 w 2628900"/>
              <a:gd name="connsiteY2" fmla="*/ 457200 h 485775"/>
              <a:gd name="connsiteX3" fmla="*/ 104775 w 2628900"/>
              <a:gd name="connsiteY3" fmla="*/ 447675 h 485775"/>
              <a:gd name="connsiteX4" fmla="*/ 142875 w 2628900"/>
              <a:gd name="connsiteY4" fmla="*/ 428625 h 485775"/>
              <a:gd name="connsiteX5" fmla="*/ 171450 w 2628900"/>
              <a:gd name="connsiteY5" fmla="*/ 409575 h 485775"/>
              <a:gd name="connsiteX6" fmla="*/ 209550 w 2628900"/>
              <a:gd name="connsiteY6" fmla="*/ 400050 h 485775"/>
              <a:gd name="connsiteX7" fmla="*/ 238125 w 2628900"/>
              <a:gd name="connsiteY7" fmla="*/ 371475 h 485775"/>
              <a:gd name="connsiteX8" fmla="*/ 304800 w 2628900"/>
              <a:gd name="connsiteY8" fmla="*/ 333375 h 485775"/>
              <a:gd name="connsiteX9" fmla="*/ 333375 w 2628900"/>
              <a:gd name="connsiteY9" fmla="*/ 323850 h 485775"/>
              <a:gd name="connsiteX10" fmla="*/ 419100 w 2628900"/>
              <a:gd name="connsiteY10" fmla="*/ 285750 h 485775"/>
              <a:gd name="connsiteX11" fmla="*/ 457200 w 2628900"/>
              <a:gd name="connsiteY11" fmla="*/ 257175 h 485775"/>
              <a:gd name="connsiteX12" fmla="*/ 495300 w 2628900"/>
              <a:gd name="connsiteY12" fmla="*/ 247650 h 485775"/>
              <a:gd name="connsiteX13" fmla="*/ 571500 w 2628900"/>
              <a:gd name="connsiteY13" fmla="*/ 219075 h 485775"/>
              <a:gd name="connsiteX14" fmla="*/ 628650 w 2628900"/>
              <a:gd name="connsiteY14" fmla="*/ 200025 h 485775"/>
              <a:gd name="connsiteX15" fmla="*/ 685800 w 2628900"/>
              <a:gd name="connsiteY15" fmla="*/ 180975 h 485775"/>
              <a:gd name="connsiteX16" fmla="*/ 762000 w 2628900"/>
              <a:gd name="connsiteY16" fmla="*/ 161925 h 485775"/>
              <a:gd name="connsiteX17" fmla="*/ 847725 w 2628900"/>
              <a:gd name="connsiteY17" fmla="*/ 142875 h 485775"/>
              <a:gd name="connsiteX18" fmla="*/ 885825 w 2628900"/>
              <a:gd name="connsiteY18" fmla="*/ 133350 h 485775"/>
              <a:gd name="connsiteX19" fmla="*/ 914400 w 2628900"/>
              <a:gd name="connsiteY19" fmla="*/ 123825 h 485775"/>
              <a:gd name="connsiteX20" fmla="*/ 1057275 w 2628900"/>
              <a:gd name="connsiteY20" fmla="*/ 104775 h 485775"/>
              <a:gd name="connsiteX21" fmla="*/ 1104900 w 2628900"/>
              <a:gd name="connsiteY21" fmla="*/ 95250 h 485775"/>
              <a:gd name="connsiteX22" fmla="*/ 1143000 w 2628900"/>
              <a:gd name="connsiteY22" fmla="*/ 85725 h 485775"/>
              <a:gd name="connsiteX23" fmla="*/ 1238250 w 2628900"/>
              <a:gd name="connsiteY23" fmla="*/ 76200 h 485775"/>
              <a:gd name="connsiteX24" fmla="*/ 1304925 w 2628900"/>
              <a:gd name="connsiteY24" fmla="*/ 66675 h 485775"/>
              <a:gd name="connsiteX25" fmla="*/ 1733550 w 2628900"/>
              <a:gd name="connsiteY25" fmla="*/ 47625 h 485775"/>
              <a:gd name="connsiteX26" fmla="*/ 2085975 w 2628900"/>
              <a:gd name="connsiteY26" fmla="*/ 28575 h 485775"/>
              <a:gd name="connsiteX27" fmla="*/ 2419350 w 2628900"/>
              <a:gd name="connsiteY27" fmla="*/ 19050 h 485775"/>
              <a:gd name="connsiteX28" fmla="*/ 2533650 w 2628900"/>
              <a:gd name="connsiteY28" fmla="*/ 9525 h 485775"/>
              <a:gd name="connsiteX29" fmla="*/ 2562225 w 2628900"/>
              <a:gd name="connsiteY29" fmla="*/ 0 h 485775"/>
              <a:gd name="connsiteX30" fmla="*/ 2609850 w 2628900"/>
              <a:gd name="connsiteY30" fmla="*/ 9525 h 485775"/>
              <a:gd name="connsiteX31" fmla="*/ 2628900 w 2628900"/>
              <a:gd name="connsiteY31" fmla="*/ 9525 h 485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2628900" h="485775">
                <a:moveTo>
                  <a:pt x="0" y="485775"/>
                </a:moveTo>
                <a:cubicBezTo>
                  <a:pt x="9525" y="482600"/>
                  <a:pt x="19347" y="480205"/>
                  <a:pt x="28575" y="476250"/>
                </a:cubicBezTo>
                <a:cubicBezTo>
                  <a:pt x="41626" y="470657"/>
                  <a:pt x="53380" y="462186"/>
                  <a:pt x="66675" y="457200"/>
                </a:cubicBezTo>
                <a:cubicBezTo>
                  <a:pt x="78932" y="452603"/>
                  <a:pt x="92518" y="452272"/>
                  <a:pt x="104775" y="447675"/>
                </a:cubicBezTo>
                <a:cubicBezTo>
                  <a:pt x="118070" y="442689"/>
                  <a:pt x="130547" y="435670"/>
                  <a:pt x="142875" y="428625"/>
                </a:cubicBezTo>
                <a:cubicBezTo>
                  <a:pt x="152814" y="422945"/>
                  <a:pt x="160928" y="414084"/>
                  <a:pt x="171450" y="409575"/>
                </a:cubicBezTo>
                <a:cubicBezTo>
                  <a:pt x="183482" y="404418"/>
                  <a:pt x="196850" y="403225"/>
                  <a:pt x="209550" y="400050"/>
                </a:cubicBezTo>
                <a:cubicBezTo>
                  <a:pt x="219075" y="390525"/>
                  <a:pt x="227777" y="380099"/>
                  <a:pt x="238125" y="371475"/>
                </a:cubicBezTo>
                <a:cubicBezTo>
                  <a:pt x="255006" y="357408"/>
                  <a:pt x="285619" y="341595"/>
                  <a:pt x="304800" y="333375"/>
                </a:cubicBezTo>
                <a:cubicBezTo>
                  <a:pt x="314028" y="329420"/>
                  <a:pt x="323974" y="327375"/>
                  <a:pt x="333375" y="323850"/>
                </a:cubicBezTo>
                <a:cubicBezTo>
                  <a:pt x="355956" y="315382"/>
                  <a:pt x="397453" y="299279"/>
                  <a:pt x="419100" y="285750"/>
                </a:cubicBezTo>
                <a:cubicBezTo>
                  <a:pt x="432562" y="277336"/>
                  <a:pt x="443001" y="264275"/>
                  <a:pt x="457200" y="257175"/>
                </a:cubicBezTo>
                <a:cubicBezTo>
                  <a:pt x="468909" y="251321"/>
                  <a:pt x="483043" y="252247"/>
                  <a:pt x="495300" y="247650"/>
                </a:cubicBezTo>
                <a:cubicBezTo>
                  <a:pt x="665634" y="183775"/>
                  <a:pt x="408506" y="267973"/>
                  <a:pt x="571500" y="219075"/>
                </a:cubicBezTo>
                <a:cubicBezTo>
                  <a:pt x="590734" y="213305"/>
                  <a:pt x="609600" y="206375"/>
                  <a:pt x="628650" y="200025"/>
                </a:cubicBezTo>
                <a:lnTo>
                  <a:pt x="685800" y="180975"/>
                </a:lnTo>
                <a:cubicBezTo>
                  <a:pt x="710638" y="172696"/>
                  <a:pt x="736600" y="168275"/>
                  <a:pt x="762000" y="161925"/>
                </a:cubicBezTo>
                <a:cubicBezTo>
                  <a:pt x="854918" y="138696"/>
                  <a:pt x="738894" y="167060"/>
                  <a:pt x="847725" y="142875"/>
                </a:cubicBezTo>
                <a:cubicBezTo>
                  <a:pt x="860504" y="140035"/>
                  <a:pt x="873238" y="136946"/>
                  <a:pt x="885825" y="133350"/>
                </a:cubicBezTo>
                <a:cubicBezTo>
                  <a:pt x="895479" y="130592"/>
                  <a:pt x="904555" y="125794"/>
                  <a:pt x="914400" y="123825"/>
                </a:cubicBezTo>
                <a:cubicBezTo>
                  <a:pt x="946473" y="117410"/>
                  <a:pt x="1027143" y="109411"/>
                  <a:pt x="1057275" y="104775"/>
                </a:cubicBezTo>
                <a:cubicBezTo>
                  <a:pt x="1073276" y="102313"/>
                  <a:pt x="1089096" y="98762"/>
                  <a:pt x="1104900" y="95250"/>
                </a:cubicBezTo>
                <a:cubicBezTo>
                  <a:pt x="1117679" y="92410"/>
                  <a:pt x="1130041" y="87576"/>
                  <a:pt x="1143000" y="85725"/>
                </a:cubicBezTo>
                <a:cubicBezTo>
                  <a:pt x="1174588" y="81212"/>
                  <a:pt x="1206560" y="79928"/>
                  <a:pt x="1238250" y="76200"/>
                </a:cubicBezTo>
                <a:cubicBezTo>
                  <a:pt x="1260547" y="73577"/>
                  <a:pt x="1282546" y="68465"/>
                  <a:pt x="1304925" y="66675"/>
                </a:cubicBezTo>
                <a:cubicBezTo>
                  <a:pt x="1415745" y="57809"/>
                  <a:pt x="1638411" y="51149"/>
                  <a:pt x="1733550" y="47625"/>
                </a:cubicBezTo>
                <a:cubicBezTo>
                  <a:pt x="1886952" y="22058"/>
                  <a:pt x="1775907" y="37971"/>
                  <a:pt x="2085975" y="28575"/>
                </a:cubicBezTo>
                <a:lnTo>
                  <a:pt x="2419350" y="19050"/>
                </a:lnTo>
                <a:cubicBezTo>
                  <a:pt x="2457450" y="15875"/>
                  <a:pt x="2495753" y="14578"/>
                  <a:pt x="2533650" y="9525"/>
                </a:cubicBezTo>
                <a:cubicBezTo>
                  <a:pt x="2543602" y="8198"/>
                  <a:pt x="2552185" y="0"/>
                  <a:pt x="2562225" y="0"/>
                </a:cubicBezTo>
                <a:cubicBezTo>
                  <a:pt x="2578414" y="0"/>
                  <a:pt x="2593823" y="7235"/>
                  <a:pt x="2609850" y="9525"/>
                </a:cubicBezTo>
                <a:cubicBezTo>
                  <a:pt x="2616136" y="10423"/>
                  <a:pt x="2622550" y="9525"/>
                  <a:pt x="2628900" y="9525"/>
                </a:cubicBezTo>
              </a:path>
            </a:pathLst>
          </a:custGeom>
          <a:ln w="47625">
            <a:solidFill>
              <a:schemeClr val="tx1"/>
            </a:solidFill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5" grpId="0" build="p"/>
      <p:bldP spid="7" grpId="0"/>
      <p:bldP spid="11" grpId="0" animBg="1"/>
      <p:bldGraphic spid="9" grpId="0">
        <p:bldAsOne/>
      </p:bldGraphic>
      <p:bldP spid="10" grpId="0"/>
      <p:bldP spid="15" grpId="0" animBg="1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/>
        </p:nvSpPr>
        <p:spPr>
          <a:xfrm>
            <a:off x="-396552" y="3140968"/>
            <a:ext cx="10873208" cy="3096344"/>
          </a:xfrm>
          <a:prstGeom prst="rect">
            <a:avLst/>
          </a:prstGeom>
          <a:solidFill>
            <a:srgbClr val="1B4E87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Palatino Linotype" panose="02040502050505030304" pitchFamily="18" charset="0"/>
            </a:endParaRPr>
          </a:p>
        </p:txBody>
      </p:sp>
      <p:sp>
        <p:nvSpPr>
          <p:cNvPr id="8" name="Inhaltsplatzhalter 1"/>
          <p:cNvSpPr txBox="1">
            <a:spLocks/>
          </p:cNvSpPr>
          <p:nvPr/>
        </p:nvSpPr>
        <p:spPr>
          <a:xfrm>
            <a:off x="395536" y="3429000"/>
            <a:ext cx="8208912" cy="2016224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5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alatino Linotype" panose="02040502050505030304" pitchFamily="18" charset="0"/>
              </a:rPr>
              <a:t>In </a:t>
            </a:r>
            <a:r>
              <a:rPr kumimoji="0" lang="de-DE" sz="25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alatino Linotype" panose="02040502050505030304" pitchFamily="18" charset="0"/>
              </a:rPr>
              <a:t>größeren</a:t>
            </a:r>
            <a:r>
              <a:rPr kumimoji="0" lang="de-DE" sz="2500" b="0" i="0" u="none" strike="noStrike" kern="1200" cap="none" spc="0" normalizeH="0" baseline="0" noProof="0" dirty="0">
                <a:ln>
                  <a:noFill/>
                </a:ln>
                <a:solidFill>
                  <a:srgbClr val="FF9933"/>
                </a:solidFill>
                <a:effectLst/>
                <a:uLnTx/>
                <a:uFillTx/>
                <a:latin typeface="Palatino Linotype" panose="02040502050505030304" pitchFamily="18" charset="0"/>
              </a:rPr>
              <a:t> </a:t>
            </a:r>
            <a:r>
              <a:rPr kumimoji="0" lang="de-DE" sz="25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alatino Linotype" panose="02040502050505030304" pitchFamily="18" charset="0"/>
              </a:rPr>
              <a:t>Vereinen tritt sexualisierte Gewalt </a:t>
            </a:r>
            <a:r>
              <a:rPr kumimoji="0" lang="de-DE" sz="25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alatino Linotype" panose="02040502050505030304" pitchFamily="18" charset="0"/>
              </a:rPr>
              <a:t>weder häufiger noch seltener</a:t>
            </a:r>
            <a:r>
              <a:rPr kumimoji="0" lang="de-DE" sz="25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alatino Linotype" panose="02040502050505030304" pitchFamily="18" charset="0"/>
              </a:rPr>
              <a:t> auf als in kleineren Vereinen (gemessen an der Anzahl der Mitglieder sowie der Anzahl der Abteilungen).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600" dirty="0">
                <a:latin typeface="Palatino Linotype" panose="02040502050505030304" pitchFamily="18" charset="0"/>
              </a:rPr>
              <a:t>(Quelle: Safe Sport)</a:t>
            </a:r>
            <a:endParaRPr kumimoji="0" lang="de-DE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Palatino Linotype" panose="02040502050505030304" pitchFamily="18" charset="0"/>
            </a:endParaRP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5ADAAA9C-4F32-479E-A3ED-21669F944DF3}"/>
              </a:ext>
            </a:extLst>
          </p:cNvPr>
          <p:cNvSpPr txBox="1"/>
          <p:nvPr/>
        </p:nvSpPr>
        <p:spPr>
          <a:xfrm>
            <a:off x="251520" y="476672"/>
            <a:ext cx="6480720" cy="584775"/>
          </a:xfrm>
          <a:prstGeom prst="rect">
            <a:avLst/>
          </a:prstGeom>
          <a:solidFill>
            <a:srgbClr val="1B4E87"/>
          </a:solidFill>
        </p:spPr>
        <p:txBody>
          <a:bodyPr wrap="square" rtlCol="0">
            <a:spAutoFit/>
          </a:bodyPr>
          <a:lstStyle/>
          <a:p>
            <a:r>
              <a:rPr lang="de-DE" sz="3200" b="1" dirty="0">
                <a:latin typeface="Palatino Linotype" panose="02040502050505030304" pitchFamily="18" charset="0"/>
              </a:rPr>
              <a:t>Strategien der Täter/-innen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/>
        </p:nvSpPr>
        <p:spPr>
          <a:xfrm>
            <a:off x="-396552" y="3140968"/>
            <a:ext cx="10873208" cy="3096344"/>
          </a:xfrm>
          <a:prstGeom prst="rect">
            <a:avLst/>
          </a:prstGeom>
          <a:solidFill>
            <a:srgbClr val="1B4E87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Inhaltsplatzhalter 1"/>
          <p:cNvSpPr txBox="1">
            <a:spLocks/>
          </p:cNvSpPr>
          <p:nvPr/>
        </p:nvSpPr>
        <p:spPr>
          <a:xfrm>
            <a:off x="395536" y="3429000"/>
            <a:ext cx="8208912" cy="2016224"/>
          </a:xfrm>
          <a:prstGeom prst="rect">
            <a:avLst/>
          </a:prstGeom>
        </p:spPr>
        <p:txBody>
          <a:bodyPr/>
          <a:lstStyle/>
          <a:p>
            <a:pPr>
              <a:spcAft>
                <a:spcPts val="600"/>
              </a:spcAft>
            </a:pPr>
            <a:r>
              <a:rPr lang="de-DE" sz="2500" dirty="0">
                <a:latin typeface="Palatino Linotype" panose="02040502050505030304" pitchFamily="18" charset="0"/>
              </a:rPr>
              <a:t>60% der Ereignisse sexualisierter Gewalt finden während, vor oder nach dem Training</a:t>
            </a:r>
            <a:r>
              <a:rPr lang="de-DE" sz="2500" dirty="0">
                <a:solidFill>
                  <a:srgbClr val="FF9933"/>
                </a:solidFill>
                <a:latin typeface="Palatino Linotype" panose="02040502050505030304" pitchFamily="18" charset="0"/>
              </a:rPr>
              <a:t> </a:t>
            </a:r>
            <a:r>
              <a:rPr lang="de-DE" sz="2500" dirty="0">
                <a:latin typeface="Palatino Linotype" panose="02040502050505030304" pitchFamily="18" charset="0"/>
              </a:rPr>
              <a:t>statt.</a:t>
            </a:r>
          </a:p>
          <a:p>
            <a:pPr>
              <a:spcAft>
                <a:spcPts val="600"/>
              </a:spcAft>
            </a:pPr>
            <a:r>
              <a:rPr lang="de-DE" sz="2500" dirty="0">
                <a:latin typeface="Palatino Linotype" panose="02040502050505030304" pitchFamily="18" charset="0"/>
              </a:rPr>
              <a:t>26% beim Trainingslager bzw. Lehrgang, </a:t>
            </a:r>
          </a:p>
          <a:p>
            <a:pPr>
              <a:spcAft>
                <a:spcPts val="600"/>
              </a:spcAft>
            </a:pPr>
            <a:r>
              <a:rPr lang="de-DE" sz="2500" dirty="0">
                <a:latin typeface="Palatino Linotype" panose="02040502050505030304" pitchFamily="18" charset="0"/>
              </a:rPr>
              <a:t>5% bei Fahrten von oder zum Training.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600" dirty="0">
                <a:latin typeface="Palatino Linotype" panose="02040502050505030304" pitchFamily="18" charset="0"/>
              </a:rPr>
              <a:t>(Quelle: Safe Sport)</a:t>
            </a:r>
            <a:endParaRPr kumimoji="0" lang="de-DE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Palatino Linotype" panose="02040502050505030304" pitchFamily="18" charset="0"/>
            </a:endParaRP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7753423F-8C1C-4261-BDD9-CA19575BEB0B}"/>
              </a:ext>
            </a:extLst>
          </p:cNvPr>
          <p:cNvSpPr txBox="1"/>
          <p:nvPr/>
        </p:nvSpPr>
        <p:spPr>
          <a:xfrm>
            <a:off x="251520" y="476672"/>
            <a:ext cx="6480720" cy="584775"/>
          </a:xfrm>
          <a:prstGeom prst="rect">
            <a:avLst/>
          </a:prstGeom>
          <a:solidFill>
            <a:srgbClr val="1B4E87"/>
          </a:solidFill>
        </p:spPr>
        <p:txBody>
          <a:bodyPr wrap="square" rtlCol="0">
            <a:spAutoFit/>
          </a:bodyPr>
          <a:lstStyle/>
          <a:p>
            <a:r>
              <a:rPr lang="de-DE" sz="3200" b="1" dirty="0">
                <a:latin typeface="Palatino Linotype" panose="02040502050505030304" pitchFamily="18" charset="0"/>
              </a:rPr>
              <a:t>Strategien der Täter/-innen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/>
        </p:nvSpPr>
        <p:spPr>
          <a:xfrm>
            <a:off x="-396552" y="3140968"/>
            <a:ext cx="10873208" cy="3096344"/>
          </a:xfrm>
          <a:prstGeom prst="rect">
            <a:avLst/>
          </a:prstGeom>
          <a:solidFill>
            <a:srgbClr val="1B4E87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Inhaltsplatzhalter 1"/>
          <p:cNvSpPr txBox="1">
            <a:spLocks/>
          </p:cNvSpPr>
          <p:nvPr/>
        </p:nvSpPr>
        <p:spPr>
          <a:xfrm>
            <a:off x="395536" y="3429000"/>
            <a:ext cx="8208912" cy="2016224"/>
          </a:xfrm>
          <a:prstGeom prst="rect">
            <a:avLst/>
          </a:prstGeom>
        </p:spPr>
        <p:txBody>
          <a:bodyPr/>
          <a:lstStyle/>
          <a:p>
            <a:r>
              <a:rPr lang="de-DE" sz="2500" dirty="0">
                <a:latin typeface="Palatino Linotype" panose="02040502050505030304" pitchFamily="18" charset="0"/>
              </a:rPr>
              <a:t>In Vereinen mit einer klar kommunizierten </a:t>
            </a:r>
          </a:p>
          <a:p>
            <a:r>
              <a:rPr lang="de-DE" sz="2500" dirty="0">
                <a:latin typeface="Palatino Linotype" panose="02040502050505030304" pitchFamily="18" charset="0"/>
              </a:rPr>
              <a:t>„Kultur des Hinsehens und der Beteiligung“ </a:t>
            </a:r>
          </a:p>
          <a:p>
            <a:r>
              <a:rPr lang="de-DE" sz="2500" dirty="0">
                <a:latin typeface="Palatino Linotype" panose="02040502050505030304" pitchFamily="18" charset="0"/>
              </a:rPr>
              <a:t>ist das Risiko für alle Formen sexualisierter Gewalt signifikant geringer. 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600" dirty="0">
                <a:latin typeface="Palatino Linotype" panose="02040502050505030304" pitchFamily="18" charset="0"/>
              </a:rPr>
              <a:t>(Quelle: Safe Sport)</a:t>
            </a:r>
            <a:endParaRPr kumimoji="0" lang="de-DE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Palatino Linotype" panose="02040502050505030304" pitchFamily="18" charset="0"/>
            </a:endParaRP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F6704EC0-4842-4629-962E-B391654191C4}"/>
              </a:ext>
            </a:extLst>
          </p:cNvPr>
          <p:cNvSpPr txBox="1"/>
          <p:nvPr/>
        </p:nvSpPr>
        <p:spPr>
          <a:xfrm>
            <a:off x="251520" y="476672"/>
            <a:ext cx="6480720" cy="584775"/>
          </a:xfrm>
          <a:prstGeom prst="rect">
            <a:avLst/>
          </a:prstGeom>
          <a:solidFill>
            <a:srgbClr val="1B4E87"/>
          </a:solidFill>
        </p:spPr>
        <p:txBody>
          <a:bodyPr wrap="square" rtlCol="0">
            <a:spAutoFit/>
          </a:bodyPr>
          <a:lstStyle/>
          <a:p>
            <a:r>
              <a:rPr lang="de-DE" sz="3200" b="1" dirty="0">
                <a:latin typeface="Palatino Linotype" panose="02040502050505030304" pitchFamily="18" charset="0"/>
              </a:rPr>
              <a:t>Strategien der Täter/-innen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/>
        </p:nvSpPr>
        <p:spPr>
          <a:xfrm>
            <a:off x="-396552" y="3140968"/>
            <a:ext cx="10873208" cy="3096344"/>
          </a:xfrm>
          <a:prstGeom prst="rect">
            <a:avLst/>
          </a:prstGeom>
          <a:solidFill>
            <a:srgbClr val="1B4E87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Textfeld 11"/>
          <p:cNvSpPr txBox="1"/>
          <p:nvPr/>
        </p:nvSpPr>
        <p:spPr>
          <a:xfrm>
            <a:off x="396000" y="3429000"/>
            <a:ext cx="8424472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500" dirty="0">
                <a:latin typeface="Palatino Linotype" panose="02040502050505030304" pitchFamily="18" charset="0"/>
              </a:rPr>
              <a:t>Wir können nicht verhindern, dass Täter/-innen in unseren Verein kommen, doch wir können erschweren, dass sie ihre Taten ausführen können.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396000" y="4797153"/>
            <a:ext cx="8352464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500" b="1" dirty="0">
                <a:latin typeface="Palatino Linotype" panose="02040502050505030304" pitchFamily="18" charset="0"/>
              </a:rPr>
              <a:t>Wie geht das?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F333C848-887F-4F21-844D-F17846B50E05}"/>
              </a:ext>
            </a:extLst>
          </p:cNvPr>
          <p:cNvSpPr txBox="1"/>
          <p:nvPr/>
        </p:nvSpPr>
        <p:spPr>
          <a:xfrm>
            <a:off x="251520" y="476672"/>
            <a:ext cx="6480720" cy="584775"/>
          </a:xfrm>
          <a:prstGeom prst="rect">
            <a:avLst/>
          </a:prstGeom>
          <a:solidFill>
            <a:srgbClr val="1B4E87"/>
          </a:solidFill>
        </p:spPr>
        <p:txBody>
          <a:bodyPr wrap="square" rtlCol="0">
            <a:spAutoFit/>
          </a:bodyPr>
          <a:lstStyle/>
          <a:p>
            <a:r>
              <a:rPr lang="de-DE" sz="3200" b="1" dirty="0">
                <a:latin typeface="Palatino Linotype" panose="02040502050505030304" pitchFamily="18" charset="0"/>
              </a:rPr>
              <a:t>Strategien der Täter/-innen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/>
        </p:nvSpPr>
        <p:spPr>
          <a:xfrm>
            <a:off x="-252536" y="1426235"/>
            <a:ext cx="10873208" cy="5431765"/>
          </a:xfrm>
          <a:prstGeom prst="rect">
            <a:avLst/>
          </a:prstGeom>
          <a:solidFill>
            <a:srgbClr val="1B4E87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Textfeld 9"/>
          <p:cNvSpPr txBox="1"/>
          <p:nvPr/>
        </p:nvSpPr>
        <p:spPr>
          <a:xfrm>
            <a:off x="251520" y="476672"/>
            <a:ext cx="4680520" cy="584775"/>
          </a:xfrm>
          <a:prstGeom prst="rect">
            <a:avLst/>
          </a:prstGeom>
          <a:solidFill>
            <a:srgbClr val="1B4E87"/>
          </a:solidFill>
        </p:spPr>
        <p:txBody>
          <a:bodyPr wrap="square" rtlCol="0">
            <a:spAutoFit/>
          </a:bodyPr>
          <a:lstStyle/>
          <a:p>
            <a:r>
              <a:rPr lang="de-DE" sz="3200" b="1" dirty="0">
                <a:latin typeface="Palatino Linotype" panose="02040502050505030304" pitchFamily="18" charset="0"/>
              </a:rPr>
              <a:t>Prävention</a:t>
            </a:r>
          </a:p>
        </p:txBody>
      </p:sp>
      <p:sp>
        <p:nvSpPr>
          <p:cNvPr id="12" name="Textfeld 11"/>
          <p:cNvSpPr txBox="1"/>
          <p:nvPr/>
        </p:nvSpPr>
        <p:spPr>
          <a:xfrm>
            <a:off x="539552" y="1498243"/>
            <a:ext cx="8748464" cy="57092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buFontTx/>
              <a:buChar char="-"/>
            </a:pPr>
            <a:r>
              <a:rPr lang="de-DE" sz="2500" dirty="0">
                <a:latin typeface="Palatino Linotype" panose="02040502050505030304" pitchFamily="18" charset="0"/>
              </a:rPr>
              <a:t> deutliche Haltung gegen sexualisierte Gewalt</a:t>
            </a:r>
          </a:p>
          <a:p>
            <a:pPr>
              <a:spcBef>
                <a:spcPts val="600"/>
              </a:spcBef>
              <a:buFontTx/>
              <a:buChar char="-"/>
            </a:pPr>
            <a:r>
              <a:rPr lang="de-DE" sz="2500" dirty="0">
                <a:latin typeface="Palatino Linotype" panose="02040502050505030304" pitchFamily="18" charset="0"/>
              </a:rPr>
              <a:t> regelmäßiges Thematisieren </a:t>
            </a:r>
          </a:p>
          <a:p>
            <a:pPr marL="180975" indent="-180975">
              <a:spcBef>
                <a:spcPts val="600"/>
              </a:spcBef>
              <a:buFontTx/>
              <a:buChar char="-"/>
            </a:pPr>
            <a:r>
              <a:rPr lang="de-DE" sz="2500" dirty="0">
                <a:latin typeface="Palatino Linotype" panose="02040502050505030304" pitchFamily="18" charset="0"/>
              </a:rPr>
              <a:t>Einbeziehung aller Beteiligten, wie Trainer/-innen, Kinder, Eltern, Hallenwart/-in …</a:t>
            </a:r>
          </a:p>
          <a:p>
            <a:pPr marL="180975" indent="-180975">
              <a:spcBef>
                <a:spcPts val="600"/>
              </a:spcBef>
              <a:buFontTx/>
              <a:buChar char="-"/>
            </a:pPr>
            <a:r>
              <a:rPr lang="de-DE" sz="2500" dirty="0">
                <a:latin typeface="Palatino Linotype" panose="02040502050505030304" pitchFamily="18" charset="0"/>
              </a:rPr>
              <a:t>Benennung und kontinuierliches Bekanntmachen einer Ansprechperson</a:t>
            </a:r>
          </a:p>
          <a:p>
            <a:pPr marL="180975" indent="-180975">
              <a:spcBef>
                <a:spcPts val="600"/>
              </a:spcBef>
              <a:buFontTx/>
              <a:buChar char="-"/>
            </a:pPr>
            <a:r>
              <a:rPr lang="de-DE" sz="2500" dirty="0">
                <a:latin typeface="Palatino Linotype" panose="02040502050505030304" pitchFamily="18" charset="0"/>
              </a:rPr>
              <a:t>Etablieren klarer Regeln zum Umgang mit Nähe und Distanz zwischen Erwachsenen und Minderjährigen und innerhalb der Gruppe</a:t>
            </a:r>
          </a:p>
          <a:p>
            <a:pPr marL="180975" indent="-180975">
              <a:spcBef>
                <a:spcPts val="600"/>
              </a:spcBef>
              <a:buFontTx/>
              <a:buChar char="-"/>
            </a:pPr>
            <a:r>
              <a:rPr lang="de-DE" sz="2500" dirty="0">
                <a:latin typeface="Palatino Linotype" panose="02040502050505030304" pitchFamily="18" charset="0"/>
              </a:rPr>
              <a:t>Notfallplan erarbeiten</a:t>
            </a:r>
          </a:p>
          <a:p>
            <a:pPr>
              <a:spcBef>
                <a:spcPts val="600"/>
              </a:spcBef>
            </a:pPr>
            <a:r>
              <a:rPr lang="de-DE" sz="2500" b="1" dirty="0">
                <a:sym typeface="Wingdings"/>
              </a:rPr>
              <a:t> kinderschutz-im-sport-berlin.de     </a:t>
            </a:r>
            <a:r>
              <a:rPr lang="de-DE" sz="2500" b="1" dirty="0"/>
              <a:t>safesport.dosb.de/ </a:t>
            </a:r>
          </a:p>
          <a:p>
            <a:pPr marL="342900" indent="-342900">
              <a:spcBef>
                <a:spcPts val="600"/>
              </a:spcBef>
              <a:buFont typeface="Wingdings" panose="05000000000000000000" pitchFamily="2" charset="2"/>
              <a:buChar char="ä"/>
            </a:pPr>
            <a:r>
              <a:rPr lang="de-DE" sz="2500" b="1" dirty="0"/>
              <a:t>dfb.de/</a:t>
            </a:r>
            <a:r>
              <a:rPr lang="de-DE" sz="2500" b="1" dirty="0" err="1"/>
              <a:t>trainer</a:t>
            </a:r>
            <a:r>
              <a:rPr lang="de-DE" sz="2500" b="1" dirty="0"/>
              <a:t>/</a:t>
            </a:r>
            <a:r>
              <a:rPr lang="de-DE" sz="2500" b="1" dirty="0" err="1"/>
              <a:t>artikel</a:t>
            </a:r>
            <a:r>
              <a:rPr lang="de-DE" sz="2500" b="1" dirty="0"/>
              <a:t>/starke-spiele-starke-kinder-2424/</a:t>
            </a:r>
          </a:p>
          <a:p>
            <a:pPr marL="180975" indent="-180975">
              <a:spcBef>
                <a:spcPts val="600"/>
              </a:spcBef>
              <a:buFontTx/>
              <a:buChar char="-"/>
            </a:pPr>
            <a:endParaRPr lang="de-DE" sz="2500" dirty="0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>
            <a:extLst>
              <a:ext uri="{FF2B5EF4-FFF2-40B4-BE49-F238E27FC236}">
                <a16:creationId xmlns:a16="http://schemas.microsoft.com/office/drawing/2014/main" id="{CC6496F7-87B0-424C-BA87-A62141B7EDDE}"/>
              </a:ext>
            </a:extLst>
          </p:cNvPr>
          <p:cNvSpPr/>
          <p:nvPr/>
        </p:nvSpPr>
        <p:spPr>
          <a:xfrm>
            <a:off x="-252536" y="2348880"/>
            <a:ext cx="10009112" cy="4509120"/>
          </a:xfrm>
          <a:prstGeom prst="rect">
            <a:avLst/>
          </a:prstGeom>
          <a:solidFill>
            <a:srgbClr val="1B4E87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1FC7E8B7-9AF0-4A89-8D44-584F4DFB25EA}"/>
              </a:ext>
            </a:extLst>
          </p:cNvPr>
          <p:cNvSpPr txBox="1"/>
          <p:nvPr/>
        </p:nvSpPr>
        <p:spPr>
          <a:xfrm>
            <a:off x="396000" y="3429000"/>
            <a:ext cx="84244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3200" b="1" dirty="0">
                <a:latin typeface="Palatino Linotype" panose="02040502050505030304" pitchFamily="18" charset="0"/>
              </a:rPr>
              <a:t>Danke für die Aufmerksamkeit!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hteck 15"/>
          <p:cNvSpPr/>
          <p:nvPr/>
        </p:nvSpPr>
        <p:spPr>
          <a:xfrm>
            <a:off x="5508104" y="2204864"/>
            <a:ext cx="5616624" cy="3312368"/>
          </a:xfrm>
          <a:prstGeom prst="rect">
            <a:avLst/>
          </a:prstGeom>
          <a:solidFill>
            <a:srgbClr val="1B4E87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Textfeld 5"/>
          <p:cNvSpPr txBox="1"/>
          <p:nvPr/>
        </p:nvSpPr>
        <p:spPr>
          <a:xfrm>
            <a:off x="251520" y="548680"/>
            <a:ext cx="6480720" cy="584775"/>
          </a:xfrm>
          <a:prstGeom prst="rect">
            <a:avLst/>
          </a:prstGeom>
          <a:solidFill>
            <a:srgbClr val="1B4E87"/>
          </a:solidFill>
        </p:spPr>
        <p:txBody>
          <a:bodyPr wrap="square" rtlCol="0">
            <a:spAutoFit/>
          </a:bodyPr>
          <a:lstStyle/>
          <a:p>
            <a:r>
              <a:rPr lang="de-DE" sz="3200" b="1" dirty="0">
                <a:solidFill>
                  <a:srgbClr val="FFFFFF"/>
                </a:solidFill>
                <a:latin typeface="Palatino Linotype" panose="02040502050505030304" pitchFamily="18" charset="0"/>
              </a:rPr>
              <a:t>Kinderschutz – Daten und Fakten</a:t>
            </a:r>
          </a:p>
        </p:txBody>
      </p:sp>
      <p:sp>
        <p:nvSpPr>
          <p:cNvPr id="8" name="Ellipse 7"/>
          <p:cNvSpPr/>
          <p:nvPr/>
        </p:nvSpPr>
        <p:spPr>
          <a:xfrm>
            <a:off x="-1332656" y="2520000"/>
            <a:ext cx="7020000" cy="6660000"/>
          </a:xfrm>
          <a:prstGeom prst="ellipse">
            <a:avLst/>
          </a:prstGeom>
          <a:solidFill>
            <a:srgbClr val="1B4E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5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>
            <a:spLocks noGrp="1"/>
          </p:cNvSpPr>
          <p:nvPr>
            <p:ph idx="4294967295"/>
          </p:nvPr>
        </p:nvSpPr>
        <p:spPr>
          <a:xfrm>
            <a:off x="396000" y="3356992"/>
            <a:ext cx="4031984" cy="1512168"/>
          </a:xfrm>
        </p:spPr>
        <p:txBody>
          <a:bodyPr>
            <a:noAutofit/>
          </a:bodyPr>
          <a:lstStyle/>
          <a:p>
            <a:pPr marL="85725" indent="0">
              <a:buNone/>
            </a:pPr>
            <a:r>
              <a:rPr lang="de-DE" sz="2500" dirty="0">
                <a:solidFill>
                  <a:schemeClr val="tx1"/>
                </a:solidFill>
                <a:latin typeface="Palatino Linotype" panose="02040502050505030304" pitchFamily="18" charset="0"/>
              </a:rPr>
              <a:t>4180 Kinder waren im Jahr 2018 von schweren Misshandlungen betroffen. </a:t>
            </a:r>
            <a:r>
              <a:rPr lang="de-DE" sz="1600" dirty="0">
                <a:solidFill>
                  <a:schemeClr val="tx1"/>
                </a:solidFill>
                <a:latin typeface="Palatino Linotype" panose="02040502050505030304" pitchFamily="18" charset="0"/>
              </a:rPr>
              <a:t>(Quelle: PKS)</a:t>
            </a:r>
          </a:p>
          <a:p>
            <a:pPr marL="85725" indent="0">
              <a:buNone/>
            </a:pPr>
            <a:endParaRPr lang="de-DE" sz="2500" dirty="0">
              <a:solidFill>
                <a:schemeClr val="tx1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12" name="Rectangle 4"/>
          <p:cNvSpPr txBox="1">
            <a:spLocks/>
          </p:cNvSpPr>
          <p:nvPr/>
        </p:nvSpPr>
        <p:spPr>
          <a:xfrm>
            <a:off x="395536" y="5013176"/>
            <a:ext cx="4031984" cy="1512168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85725">
              <a:spcBef>
                <a:spcPts val="700"/>
              </a:spcBef>
              <a:buSzPct val="95000"/>
            </a:pPr>
            <a:r>
              <a:rPr lang="de-DE" sz="2500" dirty="0">
                <a:latin typeface="Palatino Linotype" panose="02040502050505030304" pitchFamily="18" charset="0"/>
              </a:rPr>
              <a:t>43% der Kinder hatten das </a:t>
            </a:r>
            <a:br>
              <a:rPr lang="de-DE" sz="2500" dirty="0">
                <a:latin typeface="Palatino Linotype" panose="02040502050505030304" pitchFamily="18" charset="0"/>
              </a:rPr>
            </a:br>
            <a:r>
              <a:rPr lang="de-DE" sz="2500" dirty="0">
                <a:latin typeface="Palatino Linotype" panose="02040502050505030304" pitchFamily="18" charset="0"/>
              </a:rPr>
              <a:t>6. Lebensjahr noch nicht vollendet.</a:t>
            </a:r>
            <a:br>
              <a:rPr lang="de-DE" sz="2500" dirty="0">
                <a:latin typeface="Palatino Linotype" panose="02040502050505030304" pitchFamily="18" charset="0"/>
              </a:rPr>
            </a:br>
            <a:r>
              <a:rPr kumimoji="0" lang="de-DE" sz="1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alatino Linotype" panose="02040502050505030304" pitchFamily="18" charset="0"/>
                <a:cs typeface="Calibri" pitchFamily="34" charset="0"/>
              </a:rPr>
              <a:t>(Quelle: Die Zeit)</a:t>
            </a:r>
          </a:p>
          <a:p>
            <a:pPr marL="85725" marR="0" lvl="0" indent="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95000"/>
              <a:buFont typeface="Wingdings"/>
              <a:buNone/>
              <a:tabLst/>
              <a:defRPr/>
            </a:pPr>
            <a:endParaRPr kumimoji="0" lang="de-DE" sz="25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Palatino Linotype" panose="02040502050505030304" pitchFamily="18" charset="0"/>
              <a:cs typeface="Calibri" pitchFamily="34" charset="0"/>
            </a:endParaRPr>
          </a:p>
        </p:txBody>
      </p:sp>
      <p:sp>
        <p:nvSpPr>
          <p:cNvPr id="13" name="Rectangle 4"/>
          <p:cNvSpPr txBox="1">
            <a:spLocks/>
          </p:cNvSpPr>
          <p:nvPr/>
        </p:nvSpPr>
        <p:spPr>
          <a:xfrm>
            <a:off x="5508568" y="2348880"/>
            <a:ext cx="4031984" cy="2880320"/>
          </a:xfrm>
          <a:prstGeom prst="rect">
            <a:avLst/>
          </a:prstGeom>
          <a:noFill/>
        </p:spPr>
        <p:txBody>
          <a:bodyPr vert="horz">
            <a:noAutofit/>
          </a:bodyPr>
          <a:lstStyle/>
          <a:p>
            <a:pPr marL="85725" marR="0" lvl="0" indent="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95000"/>
              <a:buFont typeface="Wingdings"/>
              <a:buNone/>
              <a:tabLst/>
              <a:defRPr/>
            </a:pPr>
            <a:r>
              <a:rPr kumimoji="0" lang="de-DE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alatino Linotype" panose="02040502050505030304" pitchFamily="18" charset="0"/>
                <a:cs typeface="Calibri" pitchFamily="34" charset="0"/>
              </a:rPr>
              <a:t>Die größte </a:t>
            </a:r>
            <a:r>
              <a:rPr lang="de-DE" sz="2000" dirty="0">
                <a:latin typeface="Palatino Linotype" panose="02040502050505030304" pitchFamily="18" charset="0"/>
                <a:cs typeface="Calibri" pitchFamily="34" charset="0"/>
              </a:rPr>
              <a:t>Betroffenen</a:t>
            </a:r>
            <a:r>
              <a:rPr kumimoji="0" lang="de-DE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alatino Linotype" panose="02040502050505030304" pitchFamily="18" charset="0"/>
                <a:cs typeface="Calibri" pitchFamily="34" charset="0"/>
              </a:rPr>
              <a:t>gruppe von sexueller Gewalt sind </a:t>
            </a:r>
            <a:r>
              <a:rPr lang="de-DE" sz="2000" dirty="0">
                <a:latin typeface="Palatino Linotype" panose="02040502050505030304" pitchFamily="18" charset="0"/>
                <a:cs typeface="Calibri" pitchFamily="34" charset="0"/>
              </a:rPr>
              <a:t>Minderjährige.</a:t>
            </a:r>
            <a:br>
              <a:rPr lang="de-DE" sz="2000" dirty="0">
                <a:latin typeface="Palatino Linotype" panose="02040502050505030304" pitchFamily="18" charset="0"/>
                <a:cs typeface="Calibri" pitchFamily="34" charset="0"/>
              </a:rPr>
            </a:br>
            <a:r>
              <a:rPr lang="de-DE" sz="2000" u="sng" dirty="0">
                <a:latin typeface="Palatino Linotype" panose="02040502050505030304" pitchFamily="18" charset="0"/>
                <a:cs typeface="Calibri" pitchFamily="34" charset="0"/>
              </a:rPr>
              <a:t>In 2018:</a:t>
            </a:r>
            <a:r>
              <a:rPr lang="de-DE" sz="2000" dirty="0">
                <a:latin typeface="Palatino Linotype" panose="02040502050505030304" pitchFamily="18" charset="0"/>
                <a:cs typeface="Calibri" pitchFamily="34" charset="0"/>
              </a:rPr>
              <a:t> </a:t>
            </a:r>
            <a:br>
              <a:rPr lang="de-DE" sz="2000" dirty="0">
                <a:latin typeface="Palatino Linotype" panose="02040502050505030304" pitchFamily="18" charset="0"/>
                <a:cs typeface="Calibri" pitchFamily="34" charset="0"/>
              </a:rPr>
            </a:br>
            <a:r>
              <a:rPr lang="de-DE" sz="2000" dirty="0">
                <a:latin typeface="Palatino Linotype" panose="02040502050505030304" pitchFamily="18" charset="0"/>
                <a:cs typeface="Calibri" pitchFamily="34" charset="0"/>
              </a:rPr>
              <a:t>14606 Vergewaltigungen </a:t>
            </a:r>
            <a:br>
              <a:rPr lang="de-DE" sz="2000" dirty="0">
                <a:latin typeface="Palatino Linotype" panose="02040502050505030304" pitchFamily="18" charset="0"/>
                <a:cs typeface="Calibri" pitchFamily="34" charset="0"/>
              </a:rPr>
            </a:br>
            <a:r>
              <a:rPr lang="de-DE" sz="2000" dirty="0">
                <a:latin typeface="Palatino Linotype" panose="02040502050505030304" pitchFamily="18" charset="0"/>
                <a:cs typeface="Calibri" pitchFamily="34" charset="0"/>
              </a:rPr>
              <a:t>und andere Formen sexueller Gewalt. </a:t>
            </a:r>
            <a:br>
              <a:rPr lang="de-DE" sz="2000" dirty="0">
                <a:latin typeface="Palatino Linotype" panose="02040502050505030304" pitchFamily="18" charset="0"/>
                <a:cs typeface="Calibri" pitchFamily="34" charset="0"/>
              </a:rPr>
            </a:br>
            <a:r>
              <a:rPr kumimoji="0" lang="de-DE" sz="1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alatino Linotype" panose="02040502050505030304" pitchFamily="18" charset="0"/>
                <a:cs typeface="Calibri" pitchFamily="34" charset="0"/>
              </a:rPr>
              <a:t>(Quelle: Die Zeit)</a:t>
            </a:r>
          </a:p>
          <a:p>
            <a:pPr marL="85725" marR="0" lvl="0" indent="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95000"/>
              <a:buFont typeface="Wingdings"/>
              <a:buNone/>
              <a:tabLst/>
              <a:defRPr/>
            </a:pPr>
            <a:endParaRPr kumimoji="0" lang="de-DE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Palatino Linotype" panose="02040502050505030304" pitchFamily="18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8" grpId="0" animBg="1"/>
      <p:bldP spid="5" grpId="0" build="p"/>
      <p:bldP spid="12" grpId="0" build="p"/>
      <p:bldP spid="1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/>
          <p:cNvSpPr txBox="1"/>
          <p:nvPr/>
        </p:nvSpPr>
        <p:spPr>
          <a:xfrm>
            <a:off x="251520" y="5733256"/>
            <a:ext cx="16561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b="1" dirty="0">
                <a:solidFill>
                  <a:srgbClr val="FFFFFF"/>
                </a:solidFill>
              </a:rPr>
              <a:t>..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2" descr="Sad boy alone in a bare room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2052" name="AutoShape 4" descr="Sad boy alone in a bare room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2054" name="AutoShape 6" descr="Child abus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8" name="Textfeld 7"/>
          <p:cNvSpPr txBox="1"/>
          <p:nvPr/>
        </p:nvSpPr>
        <p:spPr>
          <a:xfrm>
            <a:off x="251520" y="476672"/>
            <a:ext cx="7020000" cy="584775"/>
          </a:xfrm>
          <a:prstGeom prst="rect">
            <a:avLst/>
          </a:prstGeom>
          <a:solidFill>
            <a:srgbClr val="D90519"/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de-DE" sz="3200" b="1" dirty="0">
                <a:latin typeface="Palatino Linotype" panose="02040502050505030304" pitchFamily="18" charset="0"/>
              </a:rPr>
              <a:t>Formen von Misshandlung</a:t>
            </a:r>
          </a:p>
        </p:txBody>
      </p:sp>
      <p:sp>
        <p:nvSpPr>
          <p:cNvPr id="10" name="Ellipse 9"/>
          <p:cNvSpPr/>
          <p:nvPr/>
        </p:nvSpPr>
        <p:spPr>
          <a:xfrm>
            <a:off x="-1080000" y="2520000"/>
            <a:ext cx="7020000" cy="6660000"/>
          </a:xfrm>
          <a:prstGeom prst="ellipse">
            <a:avLst/>
          </a:prstGeom>
          <a:solidFill>
            <a:srgbClr val="D90519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Textfeld 8"/>
          <p:cNvSpPr txBox="1"/>
          <p:nvPr/>
        </p:nvSpPr>
        <p:spPr>
          <a:xfrm>
            <a:off x="395536" y="3934498"/>
            <a:ext cx="55444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b="1" dirty="0">
                <a:solidFill>
                  <a:srgbClr val="FFFFFF"/>
                </a:solidFill>
                <a:latin typeface="Palatino Linotype" panose="02040502050505030304" pitchFamily="18" charset="0"/>
              </a:rPr>
              <a:t>Emotionale Misshandlung</a:t>
            </a:r>
          </a:p>
        </p:txBody>
      </p:sp>
      <p:sp>
        <p:nvSpPr>
          <p:cNvPr id="11" name="Textfeld 10"/>
          <p:cNvSpPr txBox="1"/>
          <p:nvPr/>
        </p:nvSpPr>
        <p:spPr>
          <a:xfrm>
            <a:off x="396000" y="4510562"/>
            <a:ext cx="55444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b="1" dirty="0">
                <a:solidFill>
                  <a:srgbClr val="FFFFFF"/>
                </a:solidFill>
                <a:latin typeface="Palatino Linotype" panose="02040502050505030304" pitchFamily="18" charset="0"/>
              </a:rPr>
              <a:t>Körperliche Misshandlung</a:t>
            </a:r>
          </a:p>
        </p:txBody>
      </p:sp>
      <p:sp>
        <p:nvSpPr>
          <p:cNvPr id="12" name="Textfeld 11"/>
          <p:cNvSpPr txBox="1"/>
          <p:nvPr/>
        </p:nvSpPr>
        <p:spPr>
          <a:xfrm>
            <a:off x="395536" y="5148481"/>
            <a:ext cx="55444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b="1" dirty="0">
                <a:solidFill>
                  <a:srgbClr val="FFFFFF"/>
                </a:solidFill>
                <a:latin typeface="Palatino Linotype" panose="02040502050505030304" pitchFamily="18" charset="0"/>
              </a:rPr>
              <a:t>Kindesvernachlässigung</a:t>
            </a:r>
          </a:p>
        </p:txBody>
      </p:sp>
      <p:sp>
        <p:nvSpPr>
          <p:cNvPr id="13" name="Textfeld 12"/>
          <p:cNvSpPr txBox="1"/>
          <p:nvPr/>
        </p:nvSpPr>
        <p:spPr>
          <a:xfrm>
            <a:off x="395536" y="5724545"/>
            <a:ext cx="55444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b="1" dirty="0">
                <a:solidFill>
                  <a:srgbClr val="FFFFFF"/>
                </a:solidFill>
                <a:latin typeface="Palatino Linotype" panose="02040502050505030304" pitchFamily="18" charset="0"/>
              </a:rPr>
              <a:t>Sexuelle Gewalt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  <p:bldP spid="9" grpId="0"/>
      <p:bldP spid="11" grpId="0"/>
      <p:bldP spid="12" grpId="0"/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194" name="AutoShape 2" descr="https://images.derstandard.at/img/2016/12/01/emotionalermissbrauchArtikelbild.jpg?tc=2000&amp;s=77968ba6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7" name="Textfeld 6"/>
          <p:cNvSpPr txBox="1"/>
          <p:nvPr/>
        </p:nvSpPr>
        <p:spPr>
          <a:xfrm>
            <a:off x="251520" y="764704"/>
            <a:ext cx="6048672" cy="584775"/>
          </a:xfrm>
          <a:prstGeom prst="rect">
            <a:avLst/>
          </a:prstGeom>
          <a:solidFill>
            <a:srgbClr val="D90519"/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de-DE" sz="3200" b="1" dirty="0">
                <a:latin typeface="Palatino Linotype" panose="02040502050505030304" pitchFamily="18" charset="0"/>
              </a:rPr>
              <a:t>Emotionale Misshandlung</a:t>
            </a:r>
          </a:p>
        </p:txBody>
      </p:sp>
      <p:sp>
        <p:nvSpPr>
          <p:cNvPr id="9" name="Ellipse 8"/>
          <p:cNvSpPr/>
          <p:nvPr/>
        </p:nvSpPr>
        <p:spPr>
          <a:xfrm>
            <a:off x="3600000" y="2520000"/>
            <a:ext cx="7020000" cy="6660000"/>
          </a:xfrm>
          <a:prstGeom prst="ellipse">
            <a:avLst/>
          </a:prstGeom>
          <a:solidFill>
            <a:srgbClr val="D90519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Textfeld 7"/>
          <p:cNvSpPr txBox="1"/>
          <p:nvPr/>
        </p:nvSpPr>
        <p:spPr>
          <a:xfrm>
            <a:off x="4499992" y="3933056"/>
            <a:ext cx="4608512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500" dirty="0">
                <a:latin typeface="Palatino Linotype" panose="02040502050505030304" pitchFamily="18" charset="0"/>
              </a:rPr>
              <a:t>Feindliche, abweisende Haltung von Eltern oder anderen Bezugspersonen gegenüber dem Kind </a:t>
            </a:r>
          </a:p>
          <a:p>
            <a:r>
              <a:rPr lang="de-DE" sz="2500" dirty="0">
                <a:latin typeface="Palatino Linotype" panose="02040502050505030304" pitchFamily="18" charset="0"/>
              </a:rPr>
              <a:t>(Ignorieren, Ablehnen, Isolieren…)</a:t>
            </a:r>
          </a:p>
          <a:p>
            <a:endParaRPr lang="de-DE" sz="3200" dirty="0">
              <a:latin typeface="Palatino Linotype" panose="02040502050505030304" pitchFamily="18" charset="0"/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8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roducingPowerPoint2007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53000"/>
                <a:satMod val="200000"/>
              </a:schemeClr>
              <a:schemeClr val="phClr">
                <a:tint val="78000"/>
                <a:satMod val="230000"/>
              </a:schemeClr>
            </a:duotone>
          </a:blip>
          <a:tile tx="0" ty="0" sx="90000" sy="90000" flip="none" algn="t"/>
        </a:blip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2500" b="1" dirty="0" smtClean="0">
            <a:solidFill>
              <a:schemeClr val="bg1"/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1_KijuVorlage_Ambulanz_02 1">
    <a:dk1>
      <a:srgbClr val="000000"/>
    </a:dk1>
    <a:lt1>
      <a:srgbClr val="FFFFFF"/>
    </a:lt1>
    <a:dk2>
      <a:srgbClr val="000000"/>
    </a:dk2>
    <a:lt2>
      <a:srgbClr val="777777"/>
    </a:lt2>
    <a:accent1>
      <a:srgbClr val="FFCC00"/>
    </a:accent1>
    <a:accent2>
      <a:srgbClr val="FFE682"/>
    </a:accent2>
    <a:accent3>
      <a:srgbClr val="FFFFFF"/>
    </a:accent3>
    <a:accent4>
      <a:srgbClr val="000000"/>
    </a:accent4>
    <a:accent5>
      <a:srgbClr val="FFE2AA"/>
    </a:accent5>
    <a:accent6>
      <a:srgbClr val="E7D075"/>
    </a:accent6>
    <a:hlink>
      <a:srgbClr val="D26E00"/>
    </a:hlink>
    <a:folHlink>
      <a:srgbClr val="FF9933"/>
    </a:folHlink>
  </a:clrScheme>
  <a:fontScheme name="1_KijuVorlage_Ambulanz_02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Larissa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1554</Words>
  <Application>Microsoft Office PowerPoint</Application>
  <PresentationFormat>Bildschirmpräsentation (4:3)</PresentationFormat>
  <Paragraphs>269</Paragraphs>
  <Slides>55</Slides>
  <Notes>55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7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55</vt:i4>
      </vt:variant>
    </vt:vector>
  </HeadingPairs>
  <TitlesOfParts>
    <vt:vector size="63" baseType="lpstr">
      <vt:lpstr>Arial</vt:lpstr>
      <vt:lpstr>Calibri</vt:lpstr>
      <vt:lpstr>Corbel</vt:lpstr>
      <vt:lpstr>Palatino Linotype</vt:lpstr>
      <vt:lpstr>Wingdings</vt:lpstr>
      <vt:lpstr>Wingdings 2</vt:lpstr>
      <vt:lpstr>Wingdings 3</vt:lpstr>
      <vt:lpstr>IntroducingPowerPoint2007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2011-02-18T22:21:48Z</dcterms:created>
  <dcterms:modified xsi:type="dcterms:W3CDTF">2020-03-24T13:31:55Z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LCID">
    <vt:i4>1031</vt:i4>
  </property>
  <property fmtid="{D5CDD505-2E9C-101B-9397-08002B2CF9AE}" pid="3" name="_Version">
    <vt:lpwstr>12.0.4518</vt:lpwstr>
  </property>
</Properties>
</file>